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77" r:id="rId3"/>
    <p:sldId id="278" r:id="rId4"/>
    <p:sldId id="279" r:id="rId5"/>
    <p:sldId id="362" r:id="rId6"/>
    <p:sldId id="369" r:id="rId7"/>
    <p:sldId id="280" r:id="rId8"/>
    <p:sldId id="281" r:id="rId9"/>
    <p:sldId id="282" r:id="rId10"/>
    <p:sldId id="283" r:id="rId11"/>
    <p:sldId id="370" r:id="rId12"/>
    <p:sldId id="284" r:id="rId13"/>
    <p:sldId id="285" r:id="rId14"/>
    <p:sldId id="286" r:id="rId15"/>
    <p:sldId id="287" r:id="rId16"/>
    <p:sldId id="359" r:id="rId17"/>
    <p:sldId id="358" r:id="rId18"/>
    <p:sldId id="288" r:id="rId19"/>
    <p:sldId id="363" r:id="rId20"/>
    <p:sldId id="289" r:id="rId21"/>
    <p:sldId id="290" r:id="rId22"/>
    <p:sldId id="307" r:id="rId23"/>
    <p:sldId id="364" r:id="rId24"/>
    <p:sldId id="367" r:id="rId25"/>
    <p:sldId id="365" r:id="rId26"/>
    <p:sldId id="366" r:id="rId27"/>
    <p:sldId id="368" r:id="rId28"/>
    <p:sldId id="360" r:id="rId29"/>
    <p:sldId id="361" r:id="rId30"/>
    <p:sldId id="373" r:id="rId31"/>
    <p:sldId id="372" r:id="rId32"/>
    <p:sldId id="308" r:id="rId33"/>
    <p:sldId id="309" r:id="rId34"/>
    <p:sldId id="310" r:id="rId35"/>
    <p:sldId id="374" r:id="rId36"/>
    <p:sldId id="375" r:id="rId37"/>
    <p:sldId id="376" r:id="rId38"/>
    <p:sldId id="377" r:id="rId39"/>
    <p:sldId id="295" r:id="rId40"/>
    <p:sldId id="256" r:id="rId41"/>
    <p:sldId id="257" r:id="rId42"/>
    <p:sldId id="259" r:id="rId43"/>
    <p:sldId id="268" r:id="rId44"/>
    <p:sldId id="267" r:id="rId45"/>
    <p:sldId id="260" r:id="rId46"/>
    <p:sldId id="261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312" r:id="rId56"/>
    <p:sldId id="313" r:id="rId57"/>
    <p:sldId id="314" r:id="rId58"/>
    <p:sldId id="349" r:id="rId59"/>
    <p:sldId id="350" r:id="rId60"/>
    <p:sldId id="351" r:id="rId61"/>
    <p:sldId id="296" r:id="rId62"/>
    <p:sldId id="297" r:id="rId63"/>
    <p:sldId id="298" r:id="rId64"/>
    <p:sldId id="299" r:id="rId65"/>
    <p:sldId id="316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7" r:id="rId102"/>
    <p:sldId id="348" r:id="rId103"/>
    <p:sldId id="346" r:id="rId104"/>
    <p:sldId id="352" r:id="rId105"/>
    <p:sldId id="353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PH" sz="1600" dirty="0"/>
              <a:t>Mental Health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5242243332206915E-2"/>
          <c:y val="0.16079372356975058"/>
          <c:w val="0.88978860811774863"/>
          <c:h val="0.6112673005709828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Struggling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08-42A4-BD8A-9EB40D1C69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Responding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08-42A4-BD8A-9EB40D1C69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Healthy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08-42A4-BD8A-9EB40D1C69A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Crisis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08-42A4-BD8A-9EB40D1C69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25437711"/>
        <c:axId val="1047802703"/>
      </c:lineChart>
      <c:catAx>
        <c:axId val="1025437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7802703"/>
        <c:crosses val="autoZero"/>
        <c:auto val="1"/>
        <c:lblAlgn val="ctr"/>
        <c:lblOffset val="100"/>
        <c:noMultiLvlLbl val="0"/>
      </c:catAx>
      <c:valAx>
        <c:axId val="1047802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437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PH" sz="1600" dirty="0"/>
              <a:t>AI Guided TLCs Progress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Progress 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Workouts</c:v>
                </c:pt>
                <c:pt idx="1">
                  <c:v>Meditation</c:v>
                </c:pt>
                <c:pt idx="2">
                  <c:v>Healthy Diet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75</c:v>
                </c:pt>
                <c:pt idx="1">
                  <c:v>90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04-4A64-A934-8A2AEB02577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94315695"/>
        <c:axId val="1002934847"/>
      </c:barChart>
      <c:catAx>
        <c:axId val="9943156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2934847"/>
        <c:crosses val="autoZero"/>
        <c:auto val="1"/>
        <c:lblAlgn val="ctr"/>
        <c:lblOffset val="100"/>
        <c:noMultiLvlLbl val="0"/>
      </c:catAx>
      <c:valAx>
        <c:axId val="1002934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15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9F-467A-B012-06A6ECCB8C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9F-467A-B012-06A6ECCB8CCB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48-4E75-B7B5-82C37EC37D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PH" sz="1600" dirty="0"/>
              <a:t>AI Guided TLCs Progress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Progress 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Struggling</c:v>
                </c:pt>
                <c:pt idx="1">
                  <c:v>Responding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B2-4C4D-904B-7A6E78997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4315695"/>
        <c:axId val="1002934847"/>
      </c:barChart>
      <c:catAx>
        <c:axId val="9943156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2934847"/>
        <c:crosses val="autoZero"/>
        <c:auto val="1"/>
        <c:lblAlgn val="ctr"/>
        <c:lblOffset val="100"/>
        <c:noMultiLvlLbl val="0"/>
      </c:catAx>
      <c:valAx>
        <c:axId val="1002934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15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PH" sz="1600" dirty="0"/>
              <a:t>AI Guided TLCs Progress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Progress 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Workouts</c:v>
                </c:pt>
                <c:pt idx="1">
                  <c:v>Meditation</c:v>
                </c:pt>
                <c:pt idx="2">
                  <c:v>Healthy Diet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75</c:v>
                </c:pt>
                <c:pt idx="1">
                  <c:v>90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04-4A64-A934-8A2AEB02577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94315695"/>
        <c:axId val="1002934847"/>
      </c:barChart>
      <c:catAx>
        <c:axId val="9943156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2934847"/>
        <c:crosses val="autoZero"/>
        <c:auto val="1"/>
        <c:lblAlgn val="ctr"/>
        <c:lblOffset val="100"/>
        <c:noMultiLvlLbl val="0"/>
      </c:catAx>
      <c:valAx>
        <c:axId val="1002934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15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PH" dirty="0"/>
              <a:t>Mental Health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Struggling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08-42A4-BD8A-9EB40D1C69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Responding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08-42A4-BD8A-9EB40D1C69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Healthy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08-42A4-BD8A-9EB40D1C69A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Crisis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08-42A4-BD8A-9EB40D1C69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25437711"/>
        <c:axId val="1047802703"/>
      </c:lineChart>
      <c:catAx>
        <c:axId val="1025437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7802703"/>
        <c:crosses val="autoZero"/>
        <c:auto val="1"/>
        <c:lblAlgn val="ctr"/>
        <c:lblOffset val="100"/>
        <c:noMultiLvlLbl val="0"/>
      </c:catAx>
      <c:valAx>
        <c:axId val="1047802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437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9F-467A-B012-06A6ECCB8C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9F-467A-B012-06A6ECCB8CCB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48-4E75-B7B5-82C37EC37D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PH" sz="1600" dirty="0"/>
              <a:t>Mental Health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5242243332206915E-2"/>
          <c:y val="0.16079372356975058"/>
          <c:w val="0.88978860811774863"/>
          <c:h val="0.6112673005709828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Struggling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08-42A4-BD8A-9EB40D1C69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Responding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08-42A4-BD8A-9EB40D1C69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Healthy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08-42A4-BD8A-9EB40D1C69A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Crisis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June</c:v>
                </c:pt>
                <c:pt idx="1">
                  <c:v>July</c:v>
                </c:pt>
                <c:pt idx="2">
                  <c:v>August</c:v>
                </c:pt>
                <c:pt idx="3">
                  <c:v>September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08-42A4-BD8A-9EB40D1C69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25437711"/>
        <c:axId val="1047802703"/>
      </c:lineChart>
      <c:catAx>
        <c:axId val="1025437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7802703"/>
        <c:crosses val="autoZero"/>
        <c:auto val="1"/>
        <c:lblAlgn val="ctr"/>
        <c:lblOffset val="100"/>
        <c:noMultiLvlLbl val="0"/>
      </c:catAx>
      <c:valAx>
        <c:axId val="1047802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437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9F-467A-B012-06A6ECCB8C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9F-467A-B012-06A6ECCB8CCB}"/>
              </c:ext>
            </c:extLst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48-4E75-B7B5-82C37EC37D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PH" sz="1600" dirty="0"/>
              <a:t>AI Guided TLCs Progress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Progress 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Struggling</c:v>
                </c:pt>
                <c:pt idx="1">
                  <c:v>Responding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B2-4C4D-904B-7A6E78997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4315695"/>
        <c:axId val="1002934847"/>
      </c:barChart>
      <c:catAx>
        <c:axId val="9943156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2934847"/>
        <c:crosses val="autoZero"/>
        <c:auto val="1"/>
        <c:lblAlgn val="ctr"/>
        <c:lblOffset val="100"/>
        <c:noMultiLvlLbl val="0"/>
      </c:catAx>
      <c:valAx>
        <c:axId val="10029348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315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F227-195B-4537-AEDB-331606376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9B6BB-DE39-4A93-8FF1-277A52BE0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A845C-4640-4B29-98B0-E99B3238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64615-4520-410D-B7BF-B0406906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D7798-76F9-4E5C-9A3D-2922FDEC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6850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1748-6FF9-4D68-BF63-2A3CDCD7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92601-9F58-4626-9E69-5A2F2C90C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EE862-1752-41AA-B687-7BB86641C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67C0F-E8A8-4D88-955E-31B24F51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4573-C603-4C0D-9475-8D7C2B45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596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90DC27-84F9-40E5-A418-A63FD42B9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33F32-379A-4F18-A9A1-0D56BFAD7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77B3-43A3-4AA6-AED3-AB173797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0081D-E6C3-47F9-BCE3-E9C43E58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C217B-D4A6-4E99-87BD-016E9A35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8908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33E4-6A61-4EE0-8853-EEE506BA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F10C-03F1-437A-9A7B-79138660E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889E3-438E-4181-878E-F32DCDE2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3F0D2-5D65-4B56-9C8E-DAF1B183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28EF3-1966-4B54-86DB-ADF6479B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711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CF2C-084A-441E-8675-050DA278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EA25D-F72A-40A3-91BC-5EB6992BE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B8F83-6AB3-4864-B1F1-1C633580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5384C-A9E0-42D6-ADF2-6661D1B9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BE1B4-3FDB-42BB-B405-B2CB10AC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35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FB86-2976-464C-A1DD-7563FCB3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995BA-2975-45DD-A375-F50BA98F3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30C05-5C07-482E-B732-22C3BBF2A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FA05F-F55D-4FDF-8482-269849D4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746F0-4087-4F97-811D-3E0F9C36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351FF-EFF2-4003-A5A6-A51A5742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319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FBC2-427D-4846-96A0-2170E830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656B2-67F5-49DE-B121-5FE371436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A86EB-A206-464C-9AA7-28DCA3593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85330-52DE-4FFE-B686-B89D62E0F2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3865F-51B7-43C4-83DA-A7DBA38EF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48AFA-E622-4939-BDFB-6026C687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2F1CE-000A-479C-97D4-68DBF5ED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491C7-68FF-4C73-8DD8-58D15755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447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8501-8CD1-4AC4-B851-FDE912E6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7B1E0E-CF8D-4062-B7F5-1440FFBF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8F47E-D6BC-4112-8873-95DD0D8F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B0C46-62C3-48BB-A32F-DF80F997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0310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A1744-D115-4C5E-A9C6-EBC064BC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465DA-0F57-490C-AF9C-87A8C8C6E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7DBE4-BA32-4481-87CB-2B08CE38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7891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4488-E8F5-4F2D-B732-2F3E16102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6FC6B-CE55-417B-8515-384C4882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B7BC5-A2D6-4C2A-8957-607FB45E5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87692-8EF4-4017-9839-30EDB2588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798D2-88CF-4C2A-B3ED-3021DD039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460BA-4309-431B-B10E-18C35D31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238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F328-38F8-408E-BEB3-4D4BE39C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A2973-3189-444F-B0D4-30886CFB9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38122-8EA0-443A-A01B-51BE18218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2D8B6-0356-454A-B815-C0F95658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1376B-097F-4D48-8C8D-3A2CE2F1F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46AEB-EA0B-4765-AD54-4092A1EA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594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1C94F2-5CA2-454D-9505-35D6DC5FD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BDFB5-2D0E-4E83-B118-BCB34C011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92DDC-0DA5-490C-806F-1A0E37CC6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73110-3D80-440F-A349-42EE8568F01C}" type="datetimeFigureOut">
              <a:rPr lang="en-PH" smtClean="0"/>
              <a:t>09/08/2023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E3D03-9E80-4876-B245-1C028F75E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410FD-C985-45B3-B958-81887484D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D4A85-602D-4149-B851-BAC191793EB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4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23.png"/><Relationship Id="rId17" Type="http://schemas.openxmlformats.org/officeDocument/2006/relationships/image" Target="../media/image37.svg"/><Relationship Id="rId2" Type="http://schemas.openxmlformats.org/officeDocument/2006/relationships/image" Target="../media/image28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2.svg"/><Relationship Id="rId5" Type="http://schemas.openxmlformats.org/officeDocument/2006/relationships/image" Target="../media/image31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4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23.png"/><Relationship Id="rId17" Type="http://schemas.openxmlformats.org/officeDocument/2006/relationships/image" Target="../media/image37.svg"/><Relationship Id="rId2" Type="http://schemas.openxmlformats.org/officeDocument/2006/relationships/image" Target="../media/image28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2.svg"/><Relationship Id="rId5" Type="http://schemas.openxmlformats.org/officeDocument/2006/relationships/image" Target="../media/image31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svg"/><Relationship Id="rId7" Type="http://schemas.openxmlformats.org/officeDocument/2006/relationships/image" Target="../media/image2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7.svg"/><Relationship Id="rId5" Type="http://schemas.openxmlformats.org/officeDocument/2006/relationships/image" Target="../media/image22.svg"/><Relationship Id="rId10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5.svg"/><Relationship Id="rId7" Type="http://schemas.openxmlformats.org/officeDocument/2006/relationships/image" Target="../media/image26.svg"/><Relationship Id="rId12" Type="http://schemas.openxmlformats.org/officeDocument/2006/relationships/image" Target="../media/image40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9.png"/><Relationship Id="rId5" Type="http://schemas.openxmlformats.org/officeDocument/2006/relationships/image" Target="../media/image22.svg"/><Relationship Id="rId10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0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svg"/><Relationship Id="rId12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18.svg"/><Relationship Id="rId5" Type="http://schemas.openxmlformats.org/officeDocument/2006/relationships/image" Target="../media/image35.svg"/><Relationship Id="rId10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26.svg"/><Relationship Id="rId1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5.svg"/><Relationship Id="rId7" Type="http://schemas.openxmlformats.org/officeDocument/2006/relationships/image" Target="../media/image26.svg"/><Relationship Id="rId12" Type="http://schemas.openxmlformats.org/officeDocument/2006/relationships/image" Target="../media/image40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9.png"/><Relationship Id="rId5" Type="http://schemas.openxmlformats.org/officeDocument/2006/relationships/image" Target="../media/image22.svg"/><Relationship Id="rId10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6A1C-7A5D-4CB0-8D32-6AA625AA6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3 </a:t>
            </a:r>
            <a:r>
              <a:rPr lang="en-US" b="1" dirty="0">
                <a:solidFill>
                  <a:srgbClr val="00B050"/>
                </a:solidFill>
              </a:rPr>
              <a:t>(END-USERS)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Student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Faculty/Staff/Employees</a:t>
            </a:r>
            <a:endParaRPr lang="en-PH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1CF2-BA89-4A02-B545-1D4807F38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/>
              <a:t>Mobile app end-user - User Interface (Workflow)</a:t>
            </a:r>
          </a:p>
        </p:txBody>
      </p:sp>
    </p:spTree>
    <p:extLst>
      <p:ext uri="{BB962C8B-B14F-4D97-AF65-F5344CB8AC3E}">
        <p14:creationId xmlns:p14="http://schemas.microsoft.com/office/powerpoint/2010/main" val="730366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326984" y="1055442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Hello, [First Name] !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478508" y="3984929"/>
            <a:ext cx="34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results of this survey will help the AI provide a personalized guided Therapeutic Lifestyle recommendations as an intervention for you.</a:t>
            </a:r>
            <a:endParaRPr lang="en-PH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5125372" y="6135658"/>
            <a:ext cx="1760739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Let’s Get Started</a:t>
            </a:r>
            <a:endParaRPr lang="en-PH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A61C19-3E17-4F04-B72F-FA350265F748}"/>
              </a:ext>
            </a:extLst>
          </p:cNvPr>
          <p:cNvGrpSpPr/>
          <p:nvPr/>
        </p:nvGrpSpPr>
        <p:grpSpPr>
          <a:xfrm>
            <a:off x="4820572" y="1453196"/>
            <a:ext cx="2370341" cy="2428576"/>
            <a:chOff x="4773226" y="1842891"/>
            <a:chExt cx="2645546" cy="279935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F7EA5C0-F159-463C-B3FD-2E75C432497C}"/>
                </a:ext>
              </a:extLst>
            </p:cNvPr>
            <p:cNvSpPr/>
            <p:nvPr/>
          </p:nvSpPr>
          <p:spPr>
            <a:xfrm>
              <a:off x="4773226" y="2215754"/>
              <a:ext cx="2645546" cy="242649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The</a:t>
              </a:r>
            </a:p>
            <a:p>
              <a:pPr algn="ctr"/>
              <a:r>
                <a:rPr lang="en-US" sz="1600" dirty="0"/>
                <a:t>Mental Health Inventory-38 (MHI-38)</a:t>
              </a:r>
              <a:endParaRPr lang="en-PH" sz="1600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28F5554-ACDB-4246-9F1C-5AF0625E440D}"/>
                </a:ext>
              </a:extLst>
            </p:cNvPr>
            <p:cNvSpPr/>
            <p:nvPr/>
          </p:nvSpPr>
          <p:spPr>
            <a:xfrm>
              <a:off x="5723136" y="1842891"/>
              <a:ext cx="745725" cy="745725"/>
            </a:xfrm>
            <a:prstGeom prst="ellips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0%</a:t>
              </a:r>
              <a:endParaRPr lang="en-PH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851C7E-F958-4228-808C-FCF228485343}"/>
              </a:ext>
            </a:extLst>
          </p:cNvPr>
          <p:cNvSpPr txBox="1"/>
          <p:nvPr/>
        </p:nvSpPr>
        <p:spPr>
          <a:xfrm>
            <a:off x="4478508" y="4734417"/>
            <a:ext cx="3435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MHI-38 has 38 items, it is a self report tool designed to measure general psychological distress and well-being. </a:t>
            </a:r>
          </a:p>
          <a:p>
            <a:endParaRPr lang="en-US" sz="1200" dirty="0"/>
          </a:p>
          <a:p>
            <a:r>
              <a:rPr lang="en-US" sz="1200" dirty="0"/>
              <a:t>It will take you approximately 10 minutes to complete the survey.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26680776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377062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Office</a:t>
                      </a:r>
                      <a:r>
                        <a:rPr lang="en-PH" b="1" dirty="0"/>
                        <a:t> / Unit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0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Offices / Units</a:t>
            </a:r>
            <a:endParaRPr lang="en-PH"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95CEC83-1BE9-4744-929D-7F28ECB8D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637394"/>
              </p:ext>
            </p:extLst>
          </p:nvPr>
        </p:nvGraphicFramePr>
        <p:xfrm>
          <a:off x="3239363" y="1361440"/>
          <a:ext cx="847916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957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5506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2381483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Alumni Services Unit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Auxiliary and IGP Unit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15012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DDOL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403830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 and Development Office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92525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ICTC Unit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89813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Unit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85944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53774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NSTP Office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66290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 of Socio-Cultural Affairs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920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Procurement Office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074458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Research and Exension Office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40801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Scholarchip Unit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239698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n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Sentro ng Wika at Kultura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17616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 Affairs Office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671502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FC9301F9-9D4C-4732-86B3-4DCBCFD78A57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14C7AA-4B41-452E-9FC6-0BB283318741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3" name="Graphic 22" descr="Magnifying glass">
              <a:extLst>
                <a:ext uri="{FF2B5EF4-FFF2-40B4-BE49-F238E27FC236}">
                  <a16:creationId xmlns:a16="http://schemas.microsoft.com/office/drawing/2014/main" id="{5E77459A-8ADA-4A0B-B5FF-7D1ACB5B5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372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480601"/>
              </p:ext>
            </p:extLst>
          </p:nvPr>
        </p:nvGraphicFramePr>
        <p:xfrm>
          <a:off x="252766" y="1039801"/>
          <a:ext cx="241522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0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0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608041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History Logs</a:t>
            </a:r>
            <a:endParaRPr lang="en-PH"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95CEC83-1BE9-4744-929D-7F28ECB8D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45624"/>
              </p:ext>
            </p:extLst>
          </p:nvPr>
        </p:nvGraphicFramePr>
        <p:xfrm>
          <a:off x="3239363" y="1706880"/>
          <a:ext cx="8479161" cy="371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277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498756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689512">
                  <a:extLst>
                    <a:ext uri="{9D8B030D-6E8A-4147-A177-3AD203B41FA5}">
                      <a16:colId xmlns:a16="http://schemas.microsoft.com/office/drawing/2014/main" val="3248506503"/>
                    </a:ext>
                  </a:extLst>
                </a:gridCol>
                <a:gridCol w="1443812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Executed at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MH Expert – Salva Tolentino completed the F2F interventions with user – Juan S. Dela Cruz, with  Family Counseling and Behavior Therapy as the given interventions.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06.14.2023 9:45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MH Expert – Salva Tolentino set a schedule of F2F interventions with user – Juan S. Dela Cruz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06.12.2023 01:28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315012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MH Expert – Salva Tolentino, accepted the referral of Admin – Alexis Enriquez for the user – Juan S. Dela Cruz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06.12.2023 10:31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403830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92525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89813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85944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53774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66290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920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07445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FF73FB5-D241-4B45-8B80-D37702C29AD8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User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Date</a:t>
            </a:r>
            <a:r>
              <a:rPr lang="en-US" sz="1600" dirty="0"/>
              <a:t>]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36131921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47966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17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30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03647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C97257-2004-4C62-BC4E-2E833F016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207216"/>
              </p:ext>
            </p:extLst>
          </p:nvPr>
        </p:nvGraphicFramePr>
        <p:xfrm>
          <a:off x="3239360" y="1755098"/>
          <a:ext cx="839384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920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361440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1717040">
                  <a:extLst>
                    <a:ext uri="{9D8B030D-6E8A-4147-A177-3AD203B41FA5}">
                      <a16:colId xmlns:a16="http://schemas.microsoft.com/office/drawing/2014/main" val="1675528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5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Type of Report(choose):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No. of Referral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List of Appointments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Scheduled Appointments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Completed F2F Interventions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Date(Choose):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Daily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Weekly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Monthly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Quarterly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Or Custom Date: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Choose from the date picker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3239360" y="4617094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F883-F719-4A15-B2AE-C3329C4EE8BB}"/>
              </a:ext>
            </a:extLst>
          </p:cNvPr>
          <p:cNvSpPr txBox="1"/>
          <p:nvPr/>
        </p:nvSpPr>
        <p:spPr>
          <a:xfrm>
            <a:off x="3239363" y="986534"/>
            <a:ext cx="255775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Generate Reports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7988DE-B6C7-4C21-B4F2-5344224DCBC4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3C2C8E-2F3F-415D-82DD-B2306288E0DC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682E67-B931-4E58-B74E-71186474836C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8481A3-FD1F-4304-8560-56561369E52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D12CA8-22DA-4FDE-8A1C-BB650F9B50F5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4BD73-385B-4B13-8D26-4A5272B2ABB4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User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Date</a:t>
            </a:r>
            <a:r>
              <a:rPr lang="en-US" sz="1600" dirty="0"/>
              <a:t>]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19434257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Change Logo</a:t>
            </a:r>
            <a:endParaRPr lang="en-PH" dirty="0"/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5D9D1932-7F9B-42FA-A00E-01F9EF221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907274"/>
              </p:ext>
            </p:extLst>
          </p:nvPr>
        </p:nvGraphicFramePr>
        <p:xfrm>
          <a:off x="252766" y="968777"/>
          <a:ext cx="2415220" cy="5975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413328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0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98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Settings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     Change 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     Restore Deleted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Edit Profile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Edit Password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46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Backup and Restore DB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8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Logout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678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8567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Restore Deleted Data</a:t>
            </a:r>
            <a:endParaRPr lang="en-PH" dirty="0"/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C364E6DB-312C-4006-A43F-9B912E637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16211"/>
              </p:ext>
            </p:extLst>
          </p:nvPr>
        </p:nvGraphicFramePr>
        <p:xfrm>
          <a:off x="3239363" y="1731721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62784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68922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Crisanto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Kopi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Nono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Restore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Delete</a:t>
                      </a:r>
                      <a:endParaRPr lang="en-PH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Restore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Restore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Restore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Restore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Restore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Restore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Restore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Restore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Restore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5081A5BF-A0F0-42AB-9C9A-101381D99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882368"/>
              </p:ext>
            </p:extLst>
          </p:nvPr>
        </p:nvGraphicFramePr>
        <p:xfrm>
          <a:off x="252766" y="968777"/>
          <a:ext cx="2415220" cy="5975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413328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0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98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Settings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     Change 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     </a:t>
                      </a:r>
                      <a:r>
                        <a:rPr lang="en-US" sz="1400" b="1" dirty="0"/>
                        <a:t>Restore Deleted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Edit Profile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Edit Password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46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Backup and Restore DB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8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Logout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678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8972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08116"/>
              </p:ext>
            </p:extLst>
          </p:nvPr>
        </p:nvGraphicFramePr>
        <p:xfrm>
          <a:off x="252766" y="968777"/>
          <a:ext cx="2415220" cy="5975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413328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0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98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Settings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     Change Logo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     Restore Deleted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</a:t>
                      </a:r>
                      <a:r>
                        <a:rPr lang="en-US" sz="1400" b="1" dirty="0"/>
                        <a:t>Edit Profile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Edit Password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46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Backup and Restore DB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787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Logout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67806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Edit Profile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6225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791645" y="1496973"/>
            <a:ext cx="26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your Language: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378166" y="2878746"/>
            <a:ext cx="3435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</a:t>
            </a:r>
            <a:endParaRPr lang="en-PH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C5B303-F585-4984-9671-78EE29F62391}"/>
              </a:ext>
            </a:extLst>
          </p:cNvPr>
          <p:cNvSpPr/>
          <p:nvPr/>
        </p:nvSpPr>
        <p:spPr>
          <a:xfrm>
            <a:off x="5053838" y="2243845"/>
            <a:ext cx="2084314" cy="502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English</a:t>
            </a:r>
            <a:endParaRPr lang="en-PH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748303-6CE7-4683-BC9F-659D2CBD0117}"/>
              </a:ext>
            </a:extLst>
          </p:cNvPr>
          <p:cNvSpPr/>
          <p:nvPr/>
        </p:nvSpPr>
        <p:spPr>
          <a:xfrm>
            <a:off x="5053838" y="3318731"/>
            <a:ext cx="2084314" cy="451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Tagalog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216003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326984" y="1275361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Hello, [First Name] !</a:t>
            </a:r>
            <a:endParaRPr lang="en-PH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5092081" y="3613830"/>
            <a:ext cx="1760739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</a:t>
            </a:r>
            <a:endParaRPr lang="en-PH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851C7E-F958-4228-808C-FCF228485343}"/>
              </a:ext>
            </a:extLst>
          </p:cNvPr>
          <p:cNvSpPr txBox="1"/>
          <p:nvPr/>
        </p:nvSpPr>
        <p:spPr>
          <a:xfrm>
            <a:off x="4378170" y="2384308"/>
            <a:ext cx="343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Please indicate which of the thirty-eight statements best describes your feelings over the last two weeks.</a:t>
            </a:r>
            <a:endParaRPr lang="en-P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BFE2C-3E72-432E-9387-60959E4DFD22}"/>
              </a:ext>
            </a:extLst>
          </p:cNvPr>
          <p:cNvSpPr txBox="1"/>
          <p:nvPr/>
        </p:nvSpPr>
        <p:spPr>
          <a:xfrm>
            <a:off x="4378170" y="1678047"/>
            <a:ext cx="3188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MHI-38</a:t>
            </a:r>
          </a:p>
          <a:p>
            <a:r>
              <a:rPr lang="en-US" i="1" dirty="0">
                <a:solidFill>
                  <a:schemeClr val="bg1"/>
                </a:solidFill>
              </a:rPr>
              <a:t>Mental Health Inventory Scale</a:t>
            </a:r>
            <a:endParaRPr lang="en-P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0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7009501" y="5567008"/>
            <a:ext cx="949170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Next &gt;</a:t>
            </a:r>
            <a:endParaRPr lang="en-P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BFE2C-3E72-432E-9387-60959E4DFD22}"/>
              </a:ext>
            </a:extLst>
          </p:cNvPr>
          <p:cNvSpPr txBox="1"/>
          <p:nvPr/>
        </p:nvSpPr>
        <p:spPr>
          <a:xfrm>
            <a:off x="4181383" y="1458128"/>
            <a:ext cx="3859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How happy, satisfied, or pleased have you been with your personal life during the past month?</a:t>
            </a:r>
            <a:endParaRPr lang="en-PH" sz="16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7AFFF3-823C-477E-AD0E-C7BC056DFC09}"/>
              </a:ext>
            </a:extLst>
          </p:cNvPr>
          <p:cNvGrpSpPr/>
          <p:nvPr/>
        </p:nvGrpSpPr>
        <p:grpSpPr>
          <a:xfrm>
            <a:off x="3907654" y="1275134"/>
            <a:ext cx="4354965" cy="56994"/>
            <a:chOff x="3919220" y="1040580"/>
            <a:chExt cx="4354965" cy="569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4E0F749-A85C-4C5C-8EE2-7B32214DA2E0}"/>
                </a:ext>
              </a:extLst>
            </p:cNvPr>
            <p:cNvSpPr/>
            <p:nvPr/>
          </p:nvSpPr>
          <p:spPr>
            <a:xfrm>
              <a:off x="3919220" y="1040580"/>
              <a:ext cx="4354965" cy="569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2BC107-755F-4378-B567-E09AD2F747EC}"/>
                </a:ext>
              </a:extLst>
            </p:cNvPr>
            <p:cNvSpPr/>
            <p:nvPr/>
          </p:nvSpPr>
          <p:spPr>
            <a:xfrm>
              <a:off x="3919220" y="1040580"/>
              <a:ext cx="617220" cy="5699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85F79B2-0EB2-4894-8404-62FAAADBDE2E}"/>
              </a:ext>
            </a:extLst>
          </p:cNvPr>
          <p:cNvSpPr/>
          <p:nvPr/>
        </p:nvSpPr>
        <p:spPr>
          <a:xfrm>
            <a:off x="4216264" y="953640"/>
            <a:ext cx="35628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Mental Health Inventory – 38 Scale</a:t>
            </a:r>
            <a:endParaRPr lang="en-PH" sz="12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8E586-91B6-40D6-BB3F-356C4E482E93}"/>
              </a:ext>
            </a:extLst>
          </p:cNvPr>
          <p:cNvSpPr txBox="1"/>
          <p:nvPr/>
        </p:nvSpPr>
        <p:spPr>
          <a:xfrm>
            <a:off x="7501867" y="936440"/>
            <a:ext cx="913609" cy="28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 of 38</a:t>
            </a:r>
            <a:endParaRPr lang="en-PH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EEFC8F-2AB7-4160-B090-C10E6ACD0B11}"/>
              </a:ext>
            </a:extLst>
          </p:cNvPr>
          <p:cNvSpPr txBox="1"/>
          <p:nvPr/>
        </p:nvSpPr>
        <p:spPr>
          <a:xfrm>
            <a:off x="4368050" y="2505766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All the time</a:t>
            </a:r>
            <a:endParaRPr lang="en-PH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64408-4DA4-45E8-B62E-8820B0402772}"/>
              </a:ext>
            </a:extLst>
          </p:cNvPr>
          <p:cNvSpPr txBox="1"/>
          <p:nvPr/>
        </p:nvSpPr>
        <p:spPr>
          <a:xfrm>
            <a:off x="4368050" y="2954338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Most of the time</a:t>
            </a:r>
            <a:endParaRPr lang="en-PH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B5DF3-D5F5-4D57-873E-5F059B67A627}"/>
              </a:ext>
            </a:extLst>
          </p:cNvPr>
          <p:cNvSpPr txBox="1"/>
          <p:nvPr/>
        </p:nvSpPr>
        <p:spPr>
          <a:xfrm>
            <a:off x="4368050" y="3402910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 good bit of the time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33718-6438-466B-8BD5-A005D71AF67D}"/>
              </a:ext>
            </a:extLst>
          </p:cNvPr>
          <p:cNvSpPr txBox="1"/>
          <p:nvPr/>
        </p:nvSpPr>
        <p:spPr>
          <a:xfrm>
            <a:off x="4368050" y="3851482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Some of the time</a:t>
            </a:r>
            <a:endParaRPr lang="en-PH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DDB3E-D6ED-4A2C-B0DB-076C3485539E}"/>
              </a:ext>
            </a:extLst>
          </p:cNvPr>
          <p:cNvSpPr txBox="1"/>
          <p:nvPr/>
        </p:nvSpPr>
        <p:spPr>
          <a:xfrm>
            <a:off x="4368050" y="4300054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 little of the time</a:t>
            </a:r>
            <a:endParaRPr lang="en-PH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55493F-DE14-4DFE-B710-86401ACAA746}"/>
              </a:ext>
            </a:extLst>
          </p:cNvPr>
          <p:cNvSpPr txBox="1"/>
          <p:nvPr/>
        </p:nvSpPr>
        <p:spPr>
          <a:xfrm>
            <a:off x="4368050" y="4748626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None of the time</a:t>
            </a:r>
            <a:endParaRPr lang="en-PH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D3F8DE-EE8B-4415-93AC-2DFB59F66655}"/>
              </a:ext>
            </a:extLst>
          </p:cNvPr>
          <p:cNvSpPr/>
          <p:nvPr/>
        </p:nvSpPr>
        <p:spPr>
          <a:xfrm>
            <a:off x="7447221" y="2546885"/>
            <a:ext cx="239021" cy="239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185B3FC-B929-4A1C-AC3A-683356B75E02}"/>
              </a:ext>
            </a:extLst>
          </p:cNvPr>
          <p:cNvSpPr/>
          <p:nvPr/>
        </p:nvSpPr>
        <p:spPr>
          <a:xfrm>
            <a:off x="7447221" y="2988715"/>
            <a:ext cx="239021" cy="239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CC42D0-51F2-43AC-B073-B005628CD4DE}"/>
              </a:ext>
            </a:extLst>
          </p:cNvPr>
          <p:cNvSpPr/>
          <p:nvPr/>
        </p:nvSpPr>
        <p:spPr>
          <a:xfrm>
            <a:off x="7447221" y="3423516"/>
            <a:ext cx="239021" cy="23902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4D7892-8271-4781-9C55-AA08E6E1D239}"/>
              </a:ext>
            </a:extLst>
          </p:cNvPr>
          <p:cNvSpPr/>
          <p:nvPr/>
        </p:nvSpPr>
        <p:spPr>
          <a:xfrm>
            <a:off x="7447220" y="4790628"/>
            <a:ext cx="239021" cy="239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5E49B67-760C-4AFE-9956-CE08658E88B2}"/>
              </a:ext>
            </a:extLst>
          </p:cNvPr>
          <p:cNvSpPr/>
          <p:nvPr/>
        </p:nvSpPr>
        <p:spPr>
          <a:xfrm>
            <a:off x="7447220" y="3888274"/>
            <a:ext cx="239021" cy="239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DD0B7F-A851-470A-AA51-329872422544}"/>
              </a:ext>
            </a:extLst>
          </p:cNvPr>
          <p:cNvSpPr/>
          <p:nvPr/>
        </p:nvSpPr>
        <p:spPr>
          <a:xfrm>
            <a:off x="7447220" y="4338159"/>
            <a:ext cx="239021" cy="239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814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7009501" y="5567008"/>
            <a:ext cx="949170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Next &gt;</a:t>
            </a:r>
            <a:endParaRPr lang="en-PH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BFE2C-3E72-432E-9387-60959E4DFD22}"/>
              </a:ext>
            </a:extLst>
          </p:cNvPr>
          <p:cNvSpPr txBox="1"/>
          <p:nvPr/>
        </p:nvSpPr>
        <p:spPr>
          <a:xfrm>
            <a:off x="4181383" y="1458128"/>
            <a:ext cx="3859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During the past month, have you been under or felt you were under any strain, stress or pressure?</a:t>
            </a:r>
            <a:endParaRPr lang="en-PH" sz="1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E0F749-A85C-4C5C-8EE2-7B32214DA2E0}"/>
              </a:ext>
            </a:extLst>
          </p:cNvPr>
          <p:cNvSpPr/>
          <p:nvPr/>
        </p:nvSpPr>
        <p:spPr>
          <a:xfrm>
            <a:off x="3907654" y="1275134"/>
            <a:ext cx="4354965" cy="56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2BC107-755F-4378-B567-E09AD2F747EC}"/>
              </a:ext>
            </a:extLst>
          </p:cNvPr>
          <p:cNvSpPr/>
          <p:nvPr/>
        </p:nvSpPr>
        <p:spPr>
          <a:xfrm>
            <a:off x="3909559" y="1275134"/>
            <a:ext cx="3980570" cy="569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F79B2-0EB2-4894-8404-62FAAADBDE2E}"/>
              </a:ext>
            </a:extLst>
          </p:cNvPr>
          <p:cNvSpPr/>
          <p:nvPr/>
        </p:nvSpPr>
        <p:spPr>
          <a:xfrm>
            <a:off x="4216264" y="953640"/>
            <a:ext cx="35628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Mental Health Inventory – 38 Scale</a:t>
            </a:r>
            <a:endParaRPr lang="en-PH" sz="12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8E586-91B6-40D6-BB3F-356C4E482E93}"/>
              </a:ext>
            </a:extLst>
          </p:cNvPr>
          <p:cNvSpPr txBox="1"/>
          <p:nvPr/>
        </p:nvSpPr>
        <p:spPr>
          <a:xfrm>
            <a:off x="7501867" y="936440"/>
            <a:ext cx="913609" cy="28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38 of 38</a:t>
            </a:r>
            <a:endParaRPr lang="en-PH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EEFC8F-2AB7-4160-B090-C10E6ACD0B11}"/>
              </a:ext>
            </a:extLst>
          </p:cNvPr>
          <p:cNvSpPr txBox="1"/>
          <p:nvPr/>
        </p:nvSpPr>
        <p:spPr>
          <a:xfrm>
            <a:off x="4368050" y="2505766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All the time</a:t>
            </a:r>
            <a:endParaRPr lang="en-PH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64408-4DA4-45E8-B62E-8820B0402772}"/>
              </a:ext>
            </a:extLst>
          </p:cNvPr>
          <p:cNvSpPr txBox="1"/>
          <p:nvPr/>
        </p:nvSpPr>
        <p:spPr>
          <a:xfrm>
            <a:off x="4368050" y="2954338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Most of the time</a:t>
            </a:r>
            <a:endParaRPr lang="en-PH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6B5DF3-D5F5-4D57-873E-5F059B67A627}"/>
              </a:ext>
            </a:extLst>
          </p:cNvPr>
          <p:cNvSpPr txBox="1"/>
          <p:nvPr/>
        </p:nvSpPr>
        <p:spPr>
          <a:xfrm>
            <a:off x="4368050" y="3402910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 good bit of the time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33718-6438-466B-8BD5-A005D71AF67D}"/>
              </a:ext>
            </a:extLst>
          </p:cNvPr>
          <p:cNvSpPr txBox="1"/>
          <p:nvPr/>
        </p:nvSpPr>
        <p:spPr>
          <a:xfrm>
            <a:off x="4368050" y="3851482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Some of the time</a:t>
            </a:r>
            <a:endParaRPr lang="en-PH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DDB3E-D6ED-4A2C-B0DB-076C3485539E}"/>
              </a:ext>
            </a:extLst>
          </p:cNvPr>
          <p:cNvSpPr txBox="1"/>
          <p:nvPr/>
        </p:nvSpPr>
        <p:spPr>
          <a:xfrm>
            <a:off x="4368050" y="4300054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 little of the time</a:t>
            </a:r>
            <a:endParaRPr lang="en-PH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55493F-DE14-4DFE-B710-86401ACAA746}"/>
              </a:ext>
            </a:extLst>
          </p:cNvPr>
          <p:cNvSpPr txBox="1"/>
          <p:nvPr/>
        </p:nvSpPr>
        <p:spPr>
          <a:xfrm>
            <a:off x="4368050" y="4748626"/>
            <a:ext cx="34110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None of the time</a:t>
            </a:r>
            <a:endParaRPr lang="en-PH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D3F8DE-EE8B-4415-93AC-2DFB59F66655}"/>
              </a:ext>
            </a:extLst>
          </p:cNvPr>
          <p:cNvSpPr/>
          <p:nvPr/>
        </p:nvSpPr>
        <p:spPr>
          <a:xfrm>
            <a:off x="7447221" y="2546885"/>
            <a:ext cx="239021" cy="239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185B3FC-B929-4A1C-AC3A-683356B75E02}"/>
              </a:ext>
            </a:extLst>
          </p:cNvPr>
          <p:cNvSpPr/>
          <p:nvPr/>
        </p:nvSpPr>
        <p:spPr>
          <a:xfrm>
            <a:off x="7447221" y="2988715"/>
            <a:ext cx="239021" cy="239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CC42D0-51F2-43AC-B073-B005628CD4DE}"/>
              </a:ext>
            </a:extLst>
          </p:cNvPr>
          <p:cNvSpPr/>
          <p:nvPr/>
        </p:nvSpPr>
        <p:spPr>
          <a:xfrm>
            <a:off x="7447221" y="3423516"/>
            <a:ext cx="239021" cy="23902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4D7892-8271-4781-9C55-AA08E6E1D239}"/>
              </a:ext>
            </a:extLst>
          </p:cNvPr>
          <p:cNvSpPr/>
          <p:nvPr/>
        </p:nvSpPr>
        <p:spPr>
          <a:xfrm>
            <a:off x="7447220" y="4790628"/>
            <a:ext cx="239021" cy="239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5E49B67-760C-4AFE-9956-CE08658E88B2}"/>
              </a:ext>
            </a:extLst>
          </p:cNvPr>
          <p:cNvSpPr/>
          <p:nvPr/>
        </p:nvSpPr>
        <p:spPr>
          <a:xfrm>
            <a:off x="7447220" y="3888274"/>
            <a:ext cx="239021" cy="23902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DD0B7F-A851-470A-AA51-329872422544}"/>
              </a:ext>
            </a:extLst>
          </p:cNvPr>
          <p:cNvSpPr/>
          <p:nvPr/>
        </p:nvSpPr>
        <p:spPr>
          <a:xfrm>
            <a:off x="7447220" y="4338159"/>
            <a:ext cx="239021" cy="2390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882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877398" y="1414740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Please wait…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478508" y="4033905"/>
            <a:ext cx="343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Processing and analyzing the answers you provided.</a:t>
            </a:r>
            <a:endParaRPr lang="en-PH" sz="1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AAF8FD5-CE84-4F1C-912D-A93B12ED31CE}"/>
              </a:ext>
            </a:extLst>
          </p:cNvPr>
          <p:cNvSpPr/>
          <p:nvPr/>
        </p:nvSpPr>
        <p:spPr>
          <a:xfrm>
            <a:off x="5375186" y="2515372"/>
            <a:ext cx="1441622" cy="1441622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36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0948B-42E3-494D-A3E3-90BFB345B86E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MHI-38 SURVEY RESULT (RED)</a:t>
            </a:r>
            <a:endParaRPr lang="en-PH" b="1" dirty="0"/>
          </a:p>
        </p:txBody>
      </p:sp>
      <p:pic>
        <p:nvPicPr>
          <p:cNvPr id="14" name="Graphic 13" descr="Loading">
            <a:extLst>
              <a:ext uri="{FF2B5EF4-FFF2-40B4-BE49-F238E27FC236}">
                <a16:creationId xmlns:a16="http://schemas.microsoft.com/office/drawing/2014/main" id="{FBDA98AC-5DF3-4832-8AC9-BEC354F83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797" y="1669412"/>
            <a:ext cx="914400" cy="914400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A83464C9-38EA-418F-B144-AA23E0170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797" y="27789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71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877398" y="1414740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Nicely Done!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478508" y="3819728"/>
            <a:ext cx="343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You may now see your survey results on the next screen.</a:t>
            </a:r>
            <a:endParaRPr lang="en-PH" sz="1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AAF8FD5-CE84-4F1C-912D-A93B12ED31CE}"/>
              </a:ext>
            </a:extLst>
          </p:cNvPr>
          <p:cNvSpPr/>
          <p:nvPr/>
        </p:nvSpPr>
        <p:spPr>
          <a:xfrm>
            <a:off x="5375184" y="2103284"/>
            <a:ext cx="1441622" cy="1441622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36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0948B-42E3-494D-A3E3-90BFB345B86E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MHI-38 SURVEY RESULT (RED)</a:t>
            </a:r>
            <a:endParaRPr lang="en-PH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36FC35-AA9B-4325-A271-6846243255E9}"/>
              </a:ext>
            </a:extLst>
          </p:cNvPr>
          <p:cNvSpPr/>
          <p:nvPr/>
        </p:nvSpPr>
        <p:spPr>
          <a:xfrm>
            <a:off x="5215625" y="4705368"/>
            <a:ext cx="1760739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 the Result</a:t>
            </a:r>
            <a:endParaRPr lang="en-PH" sz="1600" dirty="0"/>
          </a:p>
        </p:txBody>
      </p:sp>
      <p:pic>
        <p:nvPicPr>
          <p:cNvPr id="4" name="Graphic 3" descr="Research">
            <a:extLst>
              <a:ext uri="{FF2B5EF4-FFF2-40B4-BE49-F238E27FC236}">
                <a16:creationId xmlns:a16="http://schemas.microsoft.com/office/drawing/2014/main" id="{329761AD-6401-42E1-9EC2-5D28ED04C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794" y="23762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6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877399" y="1135067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Overall well-being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478508" y="3297055"/>
            <a:ext cx="34356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You are at-risk. Please choose option below to connect you with the mental health professional</a:t>
            </a:r>
            <a:endParaRPr lang="en-PH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4644455" y="4233495"/>
            <a:ext cx="1465840" cy="52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Contact Now</a:t>
            </a:r>
            <a:endParaRPr lang="en-PH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AAF8FD5-CE84-4F1C-912D-A93B12ED31CE}"/>
              </a:ext>
            </a:extLst>
          </p:cNvPr>
          <p:cNvSpPr/>
          <p:nvPr/>
        </p:nvSpPr>
        <p:spPr>
          <a:xfrm>
            <a:off x="5375186" y="1778522"/>
            <a:ext cx="1441622" cy="1441622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35%</a:t>
            </a:r>
            <a:endParaRPr lang="en-PH" sz="3600" b="1" dirty="0">
              <a:solidFill>
                <a:srgbClr val="C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61527F-B477-4C21-8767-FD2B19724111}"/>
              </a:ext>
            </a:extLst>
          </p:cNvPr>
          <p:cNvSpPr/>
          <p:nvPr/>
        </p:nvSpPr>
        <p:spPr>
          <a:xfrm>
            <a:off x="6196337" y="4233495"/>
            <a:ext cx="1465840" cy="524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Schedule</a:t>
            </a:r>
            <a:endParaRPr lang="en-PH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0948B-42E3-494D-A3E3-90BFB345B86E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MHI-38 SURVEY RESULT (RED)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174306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201611" y="1135067"/>
            <a:ext cx="380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Contact the National Center for Mental Health’s Crisis Hotline</a:t>
            </a:r>
            <a:endParaRPr lang="en-PH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488157" y="4401511"/>
            <a:ext cx="34356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 speak with a mental health professional, please call the number listed above. Alternatively, you can make an appointment with our registered guidance counselor for face-to-face interventions.</a:t>
            </a:r>
            <a:endParaRPr lang="en-PH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5413646" y="5847411"/>
            <a:ext cx="1364705" cy="522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Schedule</a:t>
            </a:r>
            <a:endParaRPr lang="en-PH" sz="1600" dirty="0"/>
          </a:p>
        </p:txBody>
      </p:sp>
      <p:pic>
        <p:nvPicPr>
          <p:cNvPr id="12" name="Graphic 11" descr="Receiver">
            <a:extLst>
              <a:ext uri="{FF2B5EF4-FFF2-40B4-BE49-F238E27FC236}">
                <a16:creationId xmlns:a16="http://schemas.microsoft.com/office/drawing/2014/main" id="{2CA437D5-9B5E-437C-9032-88B8E5117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1487" y="1845896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D52705-6C4F-4EDE-A597-89420DB750D7}"/>
              </a:ext>
            </a:extLst>
          </p:cNvPr>
          <p:cNvSpPr txBox="1"/>
          <p:nvPr/>
        </p:nvSpPr>
        <p:spPr>
          <a:xfrm>
            <a:off x="5057031" y="1964542"/>
            <a:ext cx="2616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 1553 (Luzon-wide)</a:t>
            </a:r>
            <a:endParaRPr lang="en-PH" sz="1600" dirty="0"/>
          </a:p>
        </p:txBody>
      </p:sp>
      <p:pic>
        <p:nvPicPr>
          <p:cNvPr id="15" name="Graphic 14" descr="Smart Phone">
            <a:extLst>
              <a:ext uri="{FF2B5EF4-FFF2-40B4-BE49-F238E27FC236}">
                <a16:creationId xmlns:a16="http://schemas.microsoft.com/office/drawing/2014/main" id="{F0BC5DE0-2962-4BFF-B2D5-BB76E45EF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1327" y="2566504"/>
            <a:ext cx="546904" cy="5469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E4E81E-1CDD-4C8C-83F1-2F87282E9ABE}"/>
              </a:ext>
            </a:extLst>
          </p:cNvPr>
          <p:cNvSpPr txBox="1"/>
          <p:nvPr/>
        </p:nvSpPr>
        <p:spPr>
          <a:xfrm>
            <a:off x="5057030" y="2528633"/>
            <a:ext cx="2952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Globe / TM:</a:t>
            </a:r>
          </a:p>
          <a:p>
            <a:r>
              <a:rPr lang="en-US" sz="1600" dirty="0"/>
              <a:t>0966 351 4518 / 0917 899 8727</a:t>
            </a:r>
            <a:endParaRPr lang="en-PH" sz="1600" dirty="0"/>
          </a:p>
        </p:txBody>
      </p:sp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EBCA3FDE-632D-4740-B280-7BCAAB09B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1487" y="3317122"/>
            <a:ext cx="546904" cy="5469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833DDB-A96E-4104-9858-64EA7B6E7E4E}"/>
              </a:ext>
            </a:extLst>
          </p:cNvPr>
          <p:cNvSpPr txBox="1"/>
          <p:nvPr/>
        </p:nvSpPr>
        <p:spPr>
          <a:xfrm>
            <a:off x="5077190" y="3279251"/>
            <a:ext cx="2952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Smart / TNT / SUN:</a:t>
            </a:r>
          </a:p>
          <a:p>
            <a:r>
              <a:rPr lang="en-US" sz="1600" dirty="0"/>
              <a:t>0908 639 2672</a:t>
            </a:r>
            <a:endParaRPr lang="en-P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468CB-B03C-4459-A211-AC543EF73F6C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MHI-38 SURVEY RESULT (RED)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51831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201611" y="1135067"/>
            <a:ext cx="380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ASCOT Mental Health Professionals</a:t>
            </a:r>
          </a:p>
          <a:p>
            <a:r>
              <a:rPr lang="en-US" sz="1400" b="1" dirty="0"/>
              <a:t>Choose your Expert:</a:t>
            </a:r>
            <a:endParaRPr lang="en-PH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488157" y="4401511"/>
            <a:ext cx="34356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 schedule with a mental health professional, please select the options listed above. </a:t>
            </a:r>
            <a:endParaRPr lang="en-PH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5413646" y="5847411"/>
            <a:ext cx="1364705" cy="522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Schedule</a:t>
            </a:r>
            <a:endParaRPr lang="en-P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468CB-B03C-4459-A211-AC543EF73F6C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MHI-38 SURVEY RESULT (RED)</a:t>
            </a:r>
            <a:endParaRPr lang="en-PH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2BD479-EC9F-4E7A-A5DD-4B7B96706C81}"/>
              </a:ext>
            </a:extLst>
          </p:cNvPr>
          <p:cNvGrpSpPr/>
          <p:nvPr/>
        </p:nvGrpSpPr>
        <p:grpSpPr>
          <a:xfrm>
            <a:off x="4105922" y="2104284"/>
            <a:ext cx="1384917" cy="1378140"/>
            <a:chOff x="4141432" y="1832320"/>
            <a:chExt cx="1384917" cy="13781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816E5DC-9533-4B14-BC99-22C469FF2D3A}"/>
                </a:ext>
              </a:extLst>
            </p:cNvPr>
            <p:cNvSpPr/>
            <p:nvPr/>
          </p:nvSpPr>
          <p:spPr>
            <a:xfrm>
              <a:off x="4332303" y="1832320"/>
              <a:ext cx="1003176" cy="10031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52EE26-110E-4BC5-B146-E81B517C2DA3}"/>
                </a:ext>
              </a:extLst>
            </p:cNvPr>
            <p:cNvSpPr txBox="1"/>
            <p:nvPr/>
          </p:nvSpPr>
          <p:spPr>
            <a:xfrm>
              <a:off x="4141432" y="2948850"/>
              <a:ext cx="1384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Alma </a:t>
              </a:r>
              <a:r>
                <a:rPr lang="en-US" sz="1100" dirty="0" err="1"/>
                <a:t>Bayudan</a:t>
              </a:r>
              <a:r>
                <a:rPr lang="en-US" sz="1100" dirty="0"/>
                <a:t>, RGC</a:t>
              </a:r>
              <a:endParaRPr lang="en-PH" sz="11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FD915-CC8A-40FA-8C00-152986787CAC}"/>
              </a:ext>
            </a:extLst>
          </p:cNvPr>
          <p:cNvGrpSpPr/>
          <p:nvPr/>
        </p:nvGrpSpPr>
        <p:grpSpPr>
          <a:xfrm>
            <a:off x="5440162" y="2104284"/>
            <a:ext cx="1384917" cy="1378140"/>
            <a:chOff x="4141432" y="1832320"/>
            <a:chExt cx="1384917" cy="13781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75EB10E-78F5-4336-8313-DA56206183BA}"/>
                </a:ext>
              </a:extLst>
            </p:cNvPr>
            <p:cNvSpPr/>
            <p:nvPr/>
          </p:nvSpPr>
          <p:spPr>
            <a:xfrm>
              <a:off x="4332303" y="1832320"/>
              <a:ext cx="1003176" cy="10031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7826CD-9D47-40C4-98BB-F7B4BE79732A}"/>
                </a:ext>
              </a:extLst>
            </p:cNvPr>
            <p:cNvSpPr txBox="1"/>
            <p:nvPr/>
          </p:nvSpPr>
          <p:spPr>
            <a:xfrm>
              <a:off x="4141432" y="2948850"/>
              <a:ext cx="1384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Salva Tolentino, RGC</a:t>
              </a:r>
              <a:endParaRPr lang="en-PH" sz="11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05202B-BB45-4785-AD9A-B0B10D87E95A}"/>
              </a:ext>
            </a:extLst>
          </p:cNvPr>
          <p:cNvGrpSpPr/>
          <p:nvPr/>
        </p:nvGrpSpPr>
        <p:grpSpPr>
          <a:xfrm>
            <a:off x="6774402" y="2104284"/>
            <a:ext cx="1384917" cy="1378140"/>
            <a:chOff x="4141432" y="1832320"/>
            <a:chExt cx="1384917" cy="13781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F0B71E6-E211-444B-BA7F-11214C32D48C}"/>
                </a:ext>
              </a:extLst>
            </p:cNvPr>
            <p:cNvSpPr/>
            <p:nvPr/>
          </p:nvSpPr>
          <p:spPr>
            <a:xfrm>
              <a:off x="4332303" y="1832320"/>
              <a:ext cx="1003176" cy="10031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CF322C-B175-4761-9995-8D39B7A91E2A}"/>
                </a:ext>
              </a:extLst>
            </p:cNvPr>
            <p:cNvSpPr txBox="1"/>
            <p:nvPr/>
          </p:nvSpPr>
          <p:spPr>
            <a:xfrm>
              <a:off x="4141432" y="2948850"/>
              <a:ext cx="1384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Von Gerald </a:t>
              </a:r>
              <a:r>
                <a:rPr lang="en-US" sz="1100" dirty="0" err="1"/>
                <a:t>Macose</a:t>
              </a:r>
              <a:endParaRPr lang="en-PH" sz="1100" dirty="0"/>
            </a:p>
          </p:txBody>
        </p:sp>
      </p:grp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49FED57E-47DC-4F7F-8A0F-AF8F660E1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1180" y="2152272"/>
            <a:ext cx="914400" cy="914400"/>
          </a:xfrm>
          <a:prstGeom prst="rect">
            <a:avLst/>
          </a:prstGeom>
        </p:spPr>
      </p:pic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5EC86D43-B1F3-4376-AA5E-FF6B5D2A7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150" y="2148672"/>
            <a:ext cx="914400" cy="914400"/>
          </a:xfrm>
          <a:prstGeom prst="rect">
            <a:avLst/>
          </a:prstGeom>
        </p:spPr>
      </p:pic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4A19B4AC-3EBB-42B6-85EF-0A32F83F3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3324" y="21486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5580539" y="309254"/>
            <a:ext cx="1030921" cy="1030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5029195" y="1382746"/>
            <a:ext cx="2133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AI Guided TLCs for Improving the Mental Health Outcomes</a:t>
            </a:r>
            <a:endParaRPr lang="en-PH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475C0-7880-4203-8641-3C01B2817F93}"/>
              </a:ext>
            </a:extLst>
          </p:cNvPr>
          <p:cNvSpPr txBox="1"/>
          <p:nvPr/>
        </p:nvSpPr>
        <p:spPr>
          <a:xfrm>
            <a:off x="4554245" y="2281561"/>
            <a:ext cx="313381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66564-68C3-491B-BB21-5F22FC09FD12}"/>
              </a:ext>
            </a:extLst>
          </p:cNvPr>
          <p:cNvSpPr txBox="1"/>
          <p:nvPr/>
        </p:nvSpPr>
        <p:spPr>
          <a:xfrm>
            <a:off x="4554245" y="2836749"/>
            <a:ext cx="313381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  <a:endParaRPr lang="en-P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5E0ACD-439A-4EB2-9894-50EC146ACD3D}"/>
              </a:ext>
            </a:extLst>
          </p:cNvPr>
          <p:cNvSpPr/>
          <p:nvPr/>
        </p:nvSpPr>
        <p:spPr>
          <a:xfrm>
            <a:off x="5545581" y="3482444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en-PH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77795-6C84-4AF0-B742-6C83F778B741}"/>
              </a:ext>
            </a:extLst>
          </p:cNvPr>
          <p:cNvSpPr txBox="1"/>
          <p:nvPr/>
        </p:nvSpPr>
        <p:spPr>
          <a:xfrm>
            <a:off x="4554245" y="5672831"/>
            <a:ext cx="2831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 forgot password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Register new account</a:t>
            </a:r>
            <a:endParaRPr lang="en-PH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5CA98-FC80-4998-B91D-5B5525FC5E28}"/>
              </a:ext>
            </a:extLst>
          </p:cNvPr>
          <p:cNvSpPr txBox="1"/>
          <p:nvPr/>
        </p:nvSpPr>
        <p:spPr>
          <a:xfrm>
            <a:off x="461639" y="455382"/>
            <a:ext cx="23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LOGIN PAGE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17017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918231" y="2927723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Scheduled Successfully!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478508" y="3297055"/>
            <a:ext cx="3435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Please wait for our guidance counselor to provide you with your schedule. If your schedule is set, you will receive a notification in this app.</a:t>
            </a:r>
            <a:endParaRPr lang="en-PH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5191075" y="4353619"/>
            <a:ext cx="1809845" cy="421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Go to Dashboard</a:t>
            </a:r>
            <a:endParaRPr lang="en-PH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F1C67-1C9B-4D28-B0F6-44801EF4D987}"/>
              </a:ext>
            </a:extLst>
          </p:cNvPr>
          <p:cNvGrpSpPr/>
          <p:nvPr/>
        </p:nvGrpSpPr>
        <p:grpSpPr>
          <a:xfrm>
            <a:off x="5375187" y="1365819"/>
            <a:ext cx="1441622" cy="1441622"/>
            <a:chOff x="4649216" y="1551497"/>
            <a:chExt cx="1441622" cy="144162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AAF8FD5-CE84-4F1C-912D-A93B12ED31CE}"/>
                </a:ext>
              </a:extLst>
            </p:cNvPr>
            <p:cNvSpPr/>
            <p:nvPr/>
          </p:nvSpPr>
          <p:spPr>
            <a:xfrm>
              <a:off x="4649216" y="1551497"/>
              <a:ext cx="1441622" cy="14416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0" name="Graphic 9" descr="Checkmark">
              <a:extLst>
                <a:ext uri="{FF2B5EF4-FFF2-40B4-BE49-F238E27FC236}">
                  <a16:creationId xmlns:a16="http://schemas.microsoft.com/office/drawing/2014/main" id="{73487218-3CE3-4028-B51C-DB71BEBC7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5217" y="1828657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MHI-38 SURVEY RESULT (RED)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651051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C6039D6-7C7F-4A0B-BD4E-6153A81396F0}"/>
              </a:ext>
            </a:extLst>
          </p:cNvPr>
          <p:cNvGrpSpPr/>
          <p:nvPr/>
        </p:nvGrpSpPr>
        <p:grpSpPr>
          <a:xfrm>
            <a:off x="45214" y="572610"/>
            <a:ext cx="12101571" cy="6285390"/>
            <a:chOff x="30132" y="0"/>
            <a:chExt cx="13204045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093948F-30DC-4E5D-97C8-CD83F0AF0473}"/>
                </a:ext>
              </a:extLst>
            </p:cNvPr>
            <p:cNvGrpSpPr/>
            <p:nvPr/>
          </p:nvGrpSpPr>
          <p:grpSpPr>
            <a:xfrm>
              <a:off x="30132" y="0"/>
              <a:ext cx="4376691" cy="6858000"/>
              <a:chOff x="3907654" y="0"/>
              <a:chExt cx="4376691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62060CE-60D5-4827-8BBA-9F454AE83947}"/>
                  </a:ext>
                </a:extLst>
              </p:cNvPr>
              <p:cNvSpPr/>
              <p:nvPr/>
            </p:nvSpPr>
            <p:spPr>
              <a:xfrm>
                <a:off x="3907654" y="0"/>
                <a:ext cx="4376691" cy="6858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C785CB2-1C8D-48CC-BC7A-19B1642AD620}"/>
                  </a:ext>
                </a:extLst>
              </p:cNvPr>
              <p:cNvSpPr/>
              <p:nvPr/>
            </p:nvSpPr>
            <p:spPr>
              <a:xfrm>
                <a:off x="4038785" y="56994"/>
                <a:ext cx="879446" cy="8794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Logo</a:t>
                </a:r>
                <a:endParaRPr lang="en-PH" sz="1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FAB49D-E5B7-49E0-ADB7-837906843A2B}"/>
                  </a:ext>
                </a:extLst>
              </p:cNvPr>
              <p:cNvSpPr txBox="1"/>
              <p:nvPr/>
            </p:nvSpPr>
            <p:spPr>
              <a:xfrm>
                <a:off x="4955217" y="230226"/>
                <a:ext cx="1961103" cy="57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AI Guided TLCs Mental Health App</a:t>
                </a:r>
                <a:endParaRPr lang="en-PH" sz="1400" b="1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8C060-D544-4EE7-B2F2-943740E649DE}"/>
                  </a:ext>
                </a:extLst>
              </p:cNvPr>
              <p:cNvSpPr txBox="1"/>
              <p:nvPr/>
            </p:nvSpPr>
            <p:spPr>
              <a:xfrm>
                <a:off x="4877399" y="1135067"/>
                <a:ext cx="2437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Overall well-being</a:t>
                </a:r>
                <a:endParaRPr lang="en-PH" b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0A1A93-5F58-4F30-96AD-F2A30AF2BBE3}"/>
                  </a:ext>
                </a:extLst>
              </p:cNvPr>
              <p:cNvSpPr txBox="1"/>
              <p:nvPr/>
            </p:nvSpPr>
            <p:spPr>
              <a:xfrm>
                <a:off x="4478508" y="3297055"/>
                <a:ext cx="34356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You are injured. This means you’re struggling! Don’t worry! We have an A.I. Therapeutic Lifestyle Changes to guide you improve your mental health outcomes </a:t>
                </a:r>
                <a:endParaRPr lang="en-PH" sz="1400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80DB91E-9612-46F7-8C3F-EECF2BC13CE4}"/>
                  </a:ext>
                </a:extLst>
              </p:cNvPr>
              <p:cNvSpPr/>
              <p:nvPr/>
            </p:nvSpPr>
            <p:spPr>
              <a:xfrm>
                <a:off x="4818498" y="4539015"/>
                <a:ext cx="2554998" cy="52487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Start My Guided TLCs</a:t>
                </a:r>
                <a:endParaRPr lang="en-PH" sz="1600" dirty="0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AAF8FD5-CE84-4F1C-912D-A93B12ED31CE}"/>
                  </a:ext>
                </a:extLst>
              </p:cNvPr>
              <p:cNvSpPr/>
              <p:nvPr/>
            </p:nvSpPr>
            <p:spPr>
              <a:xfrm>
                <a:off x="5375186" y="1778522"/>
                <a:ext cx="1441622" cy="144162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accent2"/>
                    </a:solidFill>
                  </a:rPr>
                  <a:t>57%</a:t>
                </a:r>
                <a:endParaRPr lang="en-PH" sz="32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F7A976-EE2E-4E46-84D8-B636A27F5A20}"/>
                </a:ext>
              </a:extLst>
            </p:cNvPr>
            <p:cNvGrpSpPr/>
            <p:nvPr/>
          </p:nvGrpSpPr>
          <p:grpSpPr>
            <a:xfrm>
              <a:off x="4443809" y="0"/>
              <a:ext cx="4376691" cy="6858000"/>
              <a:chOff x="3907654" y="0"/>
              <a:chExt cx="4376691" cy="68580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A75DF4-F3C3-4450-B22B-5CBE4CDF182E}"/>
                  </a:ext>
                </a:extLst>
              </p:cNvPr>
              <p:cNvSpPr/>
              <p:nvPr/>
            </p:nvSpPr>
            <p:spPr>
              <a:xfrm>
                <a:off x="3907654" y="0"/>
                <a:ext cx="4376691" cy="6858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65A6165-1E8D-4006-8F94-FA85DDB38E2B}"/>
                  </a:ext>
                </a:extLst>
              </p:cNvPr>
              <p:cNvSpPr/>
              <p:nvPr/>
            </p:nvSpPr>
            <p:spPr>
              <a:xfrm>
                <a:off x="4038785" y="56994"/>
                <a:ext cx="879446" cy="8794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Logo</a:t>
                </a:r>
                <a:endParaRPr lang="en-PH" sz="1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93B69F-07C0-49D7-88E4-6E926F730DBD}"/>
                  </a:ext>
                </a:extLst>
              </p:cNvPr>
              <p:cNvSpPr txBox="1"/>
              <p:nvPr/>
            </p:nvSpPr>
            <p:spPr>
              <a:xfrm>
                <a:off x="4955215" y="230226"/>
                <a:ext cx="1861591" cy="57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AI Guided TLCs Mental Health App</a:t>
                </a:r>
                <a:endParaRPr lang="en-PH" sz="14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D7318F-3135-48C5-B168-8E2D5B9C8AD8}"/>
                  </a:ext>
                </a:extLst>
              </p:cNvPr>
              <p:cNvSpPr txBox="1"/>
              <p:nvPr/>
            </p:nvSpPr>
            <p:spPr>
              <a:xfrm>
                <a:off x="4877399" y="1135067"/>
                <a:ext cx="2437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Overall well-being</a:t>
                </a:r>
                <a:endParaRPr lang="en-PH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1E00E9-36B4-4AC1-BE3F-854C4A599CD8}"/>
                  </a:ext>
                </a:extLst>
              </p:cNvPr>
              <p:cNvSpPr txBox="1"/>
              <p:nvPr/>
            </p:nvSpPr>
            <p:spPr>
              <a:xfrm>
                <a:off x="4478508" y="3297055"/>
                <a:ext cx="34356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You are responding. This means you’re reacting! Don’t worry! We have an A.I. Therapeutic Lifestyle Changes to guide you improve your mental health outcomes </a:t>
                </a:r>
                <a:endParaRPr lang="en-PH" sz="1400" dirty="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211C5B5-D885-460B-8928-AEF97BFCF892}"/>
                  </a:ext>
                </a:extLst>
              </p:cNvPr>
              <p:cNvSpPr/>
              <p:nvPr/>
            </p:nvSpPr>
            <p:spPr>
              <a:xfrm>
                <a:off x="4818498" y="4539015"/>
                <a:ext cx="2554998" cy="52487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Start My Guided TLCs</a:t>
                </a:r>
                <a:endParaRPr lang="en-PH" sz="1600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328C04-67F1-4DC1-9298-3AB36C0F5B5E}"/>
                  </a:ext>
                </a:extLst>
              </p:cNvPr>
              <p:cNvSpPr/>
              <p:nvPr/>
            </p:nvSpPr>
            <p:spPr>
              <a:xfrm>
                <a:off x="5375186" y="1778522"/>
                <a:ext cx="1441622" cy="144162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FF00"/>
                    </a:solidFill>
                  </a:rPr>
                  <a:t>79%</a:t>
                </a:r>
                <a:endParaRPr lang="en-PH" sz="32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B6DB7F-D1B1-408B-860A-EFD7F0A40FA8}"/>
                </a:ext>
              </a:extLst>
            </p:cNvPr>
            <p:cNvGrpSpPr/>
            <p:nvPr/>
          </p:nvGrpSpPr>
          <p:grpSpPr>
            <a:xfrm>
              <a:off x="8857486" y="0"/>
              <a:ext cx="4376691" cy="6858000"/>
              <a:chOff x="3907654" y="0"/>
              <a:chExt cx="4376691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CA5DAF-30A1-4D12-A1F5-C47A7EEC3FF8}"/>
                  </a:ext>
                </a:extLst>
              </p:cNvPr>
              <p:cNvSpPr/>
              <p:nvPr/>
            </p:nvSpPr>
            <p:spPr>
              <a:xfrm>
                <a:off x="3907654" y="0"/>
                <a:ext cx="4376691" cy="6858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6BC08F4-8D5B-4BD5-9BBB-2EDBFEF3ED7C}"/>
                  </a:ext>
                </a:extLst>
              </p:cNvPr>
              <p:cNvSpPr/>
              <p:nvPr/>
            </p:nvSpPr>
            <p:spPr>
              <a:xfrm>
                <a:off x="4038785" y="56994"/>
                <a:ext cx="879446" cy="8794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Logo</a:t>
                </a:r>
                <a:endParaRPr lang="en-PH" sz="14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0292DB-1B4A-48C8-BBA7-A71AFF1F8F63}"/>
                  </a:ext>
                </a:extLst>
              </p:cNvPr>
              <p:cNvSpPr txBox="1"/>
              <p:nvPr/>
            </p:nvSpPr>
            <p:spPr>
              <a:xfrm>
                <a:off x="4955215" y="230226"/>
                <a:ext cx="1861591" cy="57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AI Guided TLCs Mental Health App</a:t>
                </a:r>
                <a:endParaRPr lang="en-PH" sz="14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919F89-42C4-4B3C-B9B6-C94057BF42DB}"/>
                  </a:ext>
                </a:extLst>
              </p:cNvPr>
              <p:cNvSpPr txBox="1"/>
              <p:nvPr/>
            </p:nvSpPr>
            <p:spPr>
              <a:xfrm>
                <a:off x="4877399" y="1135067"/>
                <a:ext cx="2437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Overall well-being</a:t>
                </a:r>
                <a:endParaRPr lang="en-PH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C796D4-8109-418A-A9BF-9DEB3BF9FF67}"/>
                  </a:ext>
                </a:extLst>
              </p:cNvPr>
              <p:cNvSpPr txBox="1"/>
              <p:nvPr/>
            </p:nvSpPr>
            <p:spPr>
              <a:xfrm>
                <a:off x="4478508" y="3297055"/>
                <a:ext cx="3435658" cy="1041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You are okay. This means you're healthy! You might want to try our A.I. Therapeutic Lifestyle Changes to help you maintain your mental health.</a:t>
                </a:r>
                <a:endParaRPr lang="en-PH" sz="1400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3D9A6EC2-445C-4F9B-9819-D0B647F7C184}"/>
                  </a:ext>
                </a:extLst>
              </p:cNvPr>
              <p:cNvSpPr/>
              <p:nvPr/>
            </p:nvSpPr>
            <p:spPr>
              <a:xfrm>
                <a:off x="4818498" y="4539015"/>
                <a:ext cx="2554998" cy="52487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Start My Guided TLCs</a:t>
                </a:r>
                <a:endParaRPr lang="en-PH" sz="16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7274153-461F-4EEB-8530-22AF97D50E98}"/>
                  </a:ext>
                </a:extLst>
              </p:cNvPr>
              <p:cNvSpPr/>
              <p:nvPr/>
            </p:nvSpPr>
            <p:spPr>
              <a:xfrm>
                <a:off x="5375186" y="1778522"/>
                <a:ext cx="1441622" cy="144162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B050"/>
                    </a:solidFill>
                  </a:rPr>
                  <a:t>92%</a:t>
                </a:r>
                <a:endParaRPr lang="en-PH" sz="3200" b="1" dirty="0">
                  <a:solidFill>
                    <a:srgbClr val="00B050"/>
                  </a:solidFill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2FCCADE-9B63-425A-A18F-0D0380D0FA61}"/>
              </a:ext>
            </a:extLst>
          </p:cNvPr>
          <p:cNvSpPr txBox="1"/>
          <p:nvPr/>
        </p:nvSpPr>
        <p:spPr>
          <a:xfrm>
            <a:off x="843226" y="-31404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MHI-38 SURVEY RESULT (ORANGE)</a:t>
            </a:r>
            <a:endParaRPr lang="en-PH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E5C081-BABD-4A40-8FC8-8D7459A9F062}"/>
              </a:ext>
            </a:extLst>
          </p:cNvPr>
          <p:cNvSpPr txBox="1"/>
          <p:nvPr/>
        </p:nvSpPr>
        <p:spPr>
          <a:xfrm>
            <a:off x="4903861" y="-66740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MHI-38 SURVEY RESULT (YELLOW)</a:t>
            </a:r>
            <a:endParaRPr lang="en-PH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B90DA2-3252-4AEF-AEB6-14A9CB44709D}"/>
              </a:ext>
            </a:extLst>
          </p:cNvPr>
          <p:cNvSpPr txBox="1"/>
          <p:nvPr/>
        </p:nvSpPr>
        <p:spPr>
          <a:xfrm>
            <a:off x="8933539" y="0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MHI-38 SURVEY RESULT (GREEN)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319371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877399" y="989110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Welcome, [First Name] !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478508" y="3980303"/>
            <a:ext cx="34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last time you took this survey was </a:t>
            </a:r>
            <a:r>
              <a:rPr lang="en-US" sz="1200" b="1" dirty="0"/>
              <a:t>6/11/2023. </a:t>
            </a:r>
            <a:r>
              <a:rPr lang="en-US" sz="1200" dirty="0"/>
              <a:t>It is recommended that you take this every two weeks to see how you progress</a:t>
            </a:r>
            <a:endParaRPr lang="en-PH" sz="12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4532652" y="4694373"/>
            <a:ext cx="3327370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Retake the MHI-38 Survey Now</a:t>
            </a:r>
            <a:endParaRPr lang="en-PH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28B17-C676-4EF6-BB0A-D6AC9E1CE411}"/>
              </a:ext>
            </a:extLst>
          </p:cNvPr>
          <p:cNvSpPr txBox="1"/>
          <p:nvPr/>
        </p:nvSpPr>
        <p:spPr>
          <a:xfrm>
            <a:off x="461639" y="455382"/>
            <a:ext cx="2601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App END-USER</a:t>
            </a:r>
          </a:p>
          <a:p>
            <a:r>
              <a:rPr lang="en-US" b="1" dirty="0"/>
              <a:t>(Student and Employees) Dashboard</a:t>
            </a:r>
            <a:endParaRPr lang="en-PH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45A7B5-2DFC-4619-961A-247A78425B75}"/>
              </a:ext>
            </a:extLst>
          </p:cNvPr>
          <p:cNvSpPr/>
          <p:nvPr/>
        </p:nvSpPr>
        <p:spPr>
          <a:xfrm>
            <a:off x="4967721" y="1850702"/>
            <a:ext cx="2256551" cy="20040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Current well-being score</a:t>
            </a:r>
            <a:endParaRPr lang="en-PH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2929ED-FEB9-4B91-81D3-26CC008089E3}"/>
              </a:ext>
            </a:extLst>
          </p:cNvPr>
          <p:cNvSpPr/>
          <p:nvPr/>
        </p:nvSpPr>
        <p:spPr>
          <a:xfrm>
            <a:off x="5777958" y="1542754"/>
            <a:ext cx="636075" cy="615895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35%</a:t>
            </a:r>
            <a:endParaRPr lang="en-PH" sz="1200" b="1" dirty="0">
              <a:solidFill>
                <a:srgbClr val="C00000"/>
              </a:solidFill>
            </a:endParaRP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A6E96DEA-76D7-4D47-93A5-4678B3C5064F}"/>
              </a:ext>
            </a:extLst>
          </p:cNvPr>
          <p:cNvSpPr/>
          <p:nvPr/>
        </p:nvSpPr>
        <p:spPr>
          <a:xfrm>
            <a:off x="9253491" y="2265182"/>
            <a:ext cx="2583402" cy="141154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2027"/>
              <a:gd name="adj6" fmla="val -5422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only retake the survey if the user completed the AI Guided TLCs Recommendation</a:t>
            </a:r>
            <a:endParaRPr lang="en-PH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69DA05-F4F8-4323-9878-60BC05B23899}"/>
              </a:ext>
            </a:extLst>
          </p:cNvPr>
          <p:cNvSpPr/>
          <p:nvPr/>
        </p:nvSpPr>
        <p:spPr>
          <a:xfrm>
            <a:off x="4833479" y="5125909"/>
            <a:ext cx="2525032" cy="378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 My Guided TLCs</a:t>
            </a:r>
            <a:endParaRPr lang="en-PH" sz="1600" dirty="0"/>
          </a:p>
        </p:txBody>
      </p:sp>
      <p:sp>
        <p:nvSpPr>
          <p:cNvPr id="25" name="Callout: Double Bent Line 24">
            <a:extLst>
              <a:ext uri="{FF2B5EF4-FFF2-40B4-BE49-F238E27FC236}">
                <a16:creationId xmlns:a16="http://schemas.microsoft.com/office/drawing/2014/main" id="{AA71004A-2DE9-4D2E-A361-86F9E6428313}"/>
              </a:ext>
            </a:extLst>
          </p:cNvPr>
          <p:cNvSpPr/>
          <p:nvPr/>
        </p:nvSpPr>
        <p:spPr>
          <a:xfrm>
            <a:off x="1213690" y="1437079"/>
            <a:ext cx="1717166" cy="1011595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17745"/>
              <a:gd name="adj6" fmla="val -16272"/>
              <a:gd name="adj7" fmla="val 487576"/>
              <a:gd name="adj8" fmla="val 35417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Courses</a:t>
            </a:r>
          </a:p>
          <a:p>
            <a:pPr algn="ctr"/>
            <a:r>
              <a:rPr lang="en-US" dirty="0"/>
              <a:t>Module</a:t>
            </a:r>
            <a:endParaRPr lang="en-PH" dirty="0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B5389A4C-0307-4B7F-BE19-2A69BB2053B1}"/>
              </a:ext>
            </a:extLst>
          </p:cNvPr>
          <p:cNvSpPr/>
          <p:nvPr/>
        </p:nvSpPr>
        <p:spPr>
          <a:xfrm>
            <a:off x="9077694" y="3766902"/>
            <a:ext cx="2929354" cy="21922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671"/>
              <a:gd name="adj6" fmla="val -42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Settings Module: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View and Edit Profile</a:t>
            </a:r>
          </a:p>
          <a:p>
            <a:pPr algn="ctr"/>
            <a:r>
              <a:rPr lang="en-US" dirty="0"/>
              <a:t>Notifications</a:t>
            </a:r>
          </a:p>
          <a:p>
            <a:pPr algn="ctr"/>
            <a:r>
              <a:rPr lang="en-US" dirty="0"/>
              <a:t>Language (English or Filipino)</a:t>
            </a:r>
          </a:p>
          <a:p>
            <a:pPr algn="ctr"/>
            <a:r>
              <a:rPr lang="en-PH" dirty="0"/>
              <a:t>Logout</a:t>
            </a:r>
          </a:p>
        </p:txBody>
      </p:sp>
      <p:sp>
        <p:nvSpPr>
          <p:cNvPr id="28" name="Callout: Double Bent Line 27">
            <a:extLst>
              <a:ext uri="{FF2B5EF4-FFF2-40B4-BE49-F238E27FC236}">
                <a16:creationId xmlns:a16="http://schemas.microsoft.com/office/drawing/2014/main" id="{1C0DBE08-AB99-4546-ABC3-310300C267B0}"/>
              </a:ext>
            </a:extLst>
          </p:cNvPr>
          <p:cNvSpPr/>
          <p:nvPr/>
        </p:nvSpPr>
        <p:spPr>
          <a:xfrm>
            <a:off x="355107" y="3429000"/>
            <a:ext cx="1717166" cy="92333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17745"/>
              <a:gd name="adj6" fmla="val -16272"/>
              <a:gd name="adj7" fmla="val 311749"/>
              <a:gd name="adj8" fmla="val 3483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Guided TLCs Progress Module</a:t>
            </a:r>
            <a:endParaRPr lang="en-PH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3874B1-6F89-4044-9816-F40CA2E3339E}"/>
              </a:ext>
            </a:extLst>
          </p:cNvPr>
          <p:cNvGrpSpPr/>
          <p:nvPr/>
        </p:nvGrpSpPr>
        <p:grpSpPr>
          <a:xfrm>
            <a:off x="3907652" y="6207524"/>
            <a:ext cx="4376691" cy="690790"/>
            <a:chOff x="3907652" y="6207524"/>
            <a:chExt cx="4376691" cy="6907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37631D-4AF0-44DE-8069-0ECD2007D076}"/>
                </a:ext>
              </a:extLst>
            </p:cNvPr>
            <p:cNvSpPr/>
            <p:nvPr/>
          </p:nvSpPr>
          <p:spPr>
            <a:xfrm>
              <a:off x="3907652" y="6207524"/>
              <a:ext cx="4376691" cy="677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9" name="Graphic 18" descr="Bullseye">
              <a:extLst>
                <a:ext uri="{FF2B5EF4-FFF2-40B4-BE49-F238E27FC236}">
                  <a16:creationId xmlns:a16="http://schemas.microsoft.com/office/drawing/2014/main" id="{B35BFD0E-97B2-4F71-BA30-AC3C3B952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77504" y="6319585"/>
              <a:ext cx="498985" cy="49898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EF0E1B2-ADB6-4918-8646-C77792193C0B}"/>
                </a:ext>
              </a:extLst>
            </p:cNvPr>
            <p:cNvGrpSpPr/>
            <p:nvPr/>
          </p:nvGrpSpPr>
          <p:grpSpPr>
            <a:xfrm>
              <a:off x="4229015" y="6302020"/>
              <a:ext cx="498986" cy="498986"/>
              <a:chOff x="5545583" y="5758799"/>
              <a:chExt cx="913761" cy="91376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AAF8FD5-CE84-4F1C-912D-A93B12ED31CE}"/>
                  </a:ext>
                </a:extLst>
              </p:cNvPr>
              <p:cNvSpPr/>
              <p:nvPr/>
            </p:nvSpPr>
            <p:spPr>
              <a:xfrm>
                <a:off x="5545583" y="5758799"/>
                <a:ext cx="913761" cy="9137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1" name="Graphic 20" descr="Home">
                <a:extLst>
                  <a:ext uri="{FF2B5EF4-FFF2-40B4-BE49-F238E27FC236}">
                    <a16:creationId xmlns:a16="http://schemas.microsoft.com/office/drawing/2014/main" id="{E8E6CED1-F72C-43E0-9974-F36B4CF84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12829" y="5874868"/>
                <a:ext cx="581433" cy="581433"/>
              </a:xfrm>
              <a:prstGeom prst="rect">
                <a:avLst/>
              </a:prstGeom>
            </p:spPr>
          </p:pic>
        </p:grpSp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8BAB46FB-FF17-4458-A836-388B4C44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33870" y="6257682"/>
              <a:ext cx="623017" cy="623017"/>
            </a:xfrm>
            <a:prstGeom prst="rect">
              <a:avLst/>
            </a:prstGeom>
          </p:spPr>
        </p:pic>
        <p:pic>
          <p:nvPicPr>
            <p:cNvPr id="18" name="Graphic 17" descr="Books">
              <a:extLst>
                <a:ext uri="{FF2B5EF4-FFF2-40B4-BE49-F238E27FC236}">
                  <a16:creationId xmlns:a16="http://schemas.microsoft.com/office/drawing/2014/main" id="{A1643ADE-992D-4398-85B5-A8DA0ED3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59526" y="6319585"/>
              <a:ext cx="498985" cy="498985"/>
            </a:xfrm>
            <a:prstGeom prst="rect">
              <a:avLst/>
            </a:prstGeom>
          </p:spPr>
        </p:pic>
        <p:pic>
          <p:nvPicPr>
            <p:cNvPr id="24" name="Graphic 23" descr="Chat">
              <a:extLst>
                <a:ext uri="{FF2B5EF4-FFF2-40B4-BE49-F238E27FC236}">
                  <a16:creationId xmlns:a16="http://schemas.microsoft.com/office/drawing/2014/main" id="{7D307108-EFB0-4AB0-B07C-40556555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44744" y="6215471"/>
              <a:ext cx="682843" cy="682843"/>
            </a:xfrm>
            <a:prstGeom prst="rect">
              <a:avLst/>
            </a:prstGeom>
          </p:spPr>
        </p:pic>
      </p:grpSp>
      <p:sp>
        <p:nvSpPr>
          <p:cNvPr id="29" name="Callout: Double Bent Line 28">
            <a:extLst>
              <a:ext uri="{FF2B5EF4-FFF2-40B4-BE49-F238E27FC236}">
                <a16:creationId xmlns:a16="http://schemas.microsoft.com/office/drawing/2014/main" id="{1DC2B4FC-51D7-4FEF-8063-F7A55668F749}"/>
              </a:ext>
            </a:extLst>
          </p:cNvPr>
          <p:cNvSpPr/>
          <p:nvPr/>
        </p:nvSpPr>
        <p:spPr>
          <a:xfrm>
            <a:off x="414215" y="5205084"/>
            <a:ext cx="1717166" cy="92333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17745"/>
              <a:gd name="adj6" fmla="val -16272"/>
              <a:gd name="adj7" fmla="val 117529"/>
              <a:gd name="adj8" fmla="val 2811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Messaging Chat Module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4776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791645" y="1496973"/>
            <a:ext cx="26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 a conversation with: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378166" y="2878746"/>
            <a:ext cx="3435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TEXT MESSAGING</a:t>
            </a:r>
          </a:p>
          <a:p>
            <a:r>
              <a:rPr lang="en-US" b="1" dirty="0"/>
              <a:t>CHAT MODULE</a:t>
            </a:r>
            <a:endParaRPr lang="en-PH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C5B303-F585-4984-9671-78EE29F62391}"/>
              </a:ext>
            </a:extLst>
          </p:cNvPr>
          <p:cNvSpPr/>
          <p:nvPr/>
        </p:nvSpPr>
        <p:spPr>
          <a:xfrm>
            <a:off x="5053838" y="2243845"/>
            <a:ext cx="2084314" cy="502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Guidance Counselor</a:t>
            </a:r>
            <a:endParaRPr lang="en-PH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748303-6CE7-4683-BC9F-659D2CBD0117}"/>
              </a:ext>
            </a:extLst>
          </p:cNvPr>
          <p:cNvSpPr/>
          <p:nvPr/>
        </p:nvSpPr>
        <p:spPr>
          <a:xfrm>
            <a:off x="5053838" y="3318731"/>
            <a:ext cx="2084314" cy="451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ChatBot AI Therapist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2034530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201611" y="1135067"/>
            <a:ext cx="380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ASCOT Mental Health Professionals</a:t>
            </a:r>
          </a:p>
          <a:p>
            <a:r>
              <a:rPr lang="en-US" sz="1400" b="1" dirty="0"/>
              <a:t>Choose your Expert:</a:t>
            </a:r>
            <a:endParaRPr lang="en-PH" sz="1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5423293" y="4228588"/>
            <a:ext cx="1364705" cy="522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Chat</a:t>
            </a:r>
            <a:endParaRPr lang="en-P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468CB-B03C-4459-A211-AC543EF73F6C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TEXT MESSAGING</a:t>
            </a:r>
          </a:p>
          <a:p>
            <a:r>
              <a:rPr lang="en-US" b="1" dirty="0"/>
              <a:t>CHAT MODULE - MHE</a:t>
            </a:r>
            <a:endParaRPr lang="en-PH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2BD479-EC9F-4E7A-A5DD-4B7B96706C81}"/>
              </a:ext>
            </a:extLst>
          </p:cNvPr>
          <p:cNvGrpSpPr/>
          <p:nvPr/>
        </p:nvGrpSpPr>
        <p:grpSpPr>
          <a:xfrm>
            <a:off x="4105922" y="2104284"/>
            <a:ext cx="1384917" cy="1378140"/>
            <a:chOff x="4141432" y="1832320"/>
            <a:chExt cx="1384917" cy="13781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816E5DC-9533-4B14-BC99-22C469FF2D3A}"/>
                </a:ext>
              </a:extLst>
            </p:cNvPr>
            <p:cNvSpPr/>
            <p:nvPr/>
          </p:nvSpPr>
          <p:spPr>
            <a:xfrm>
              <a:off x="4332303" y="1832320"/>
              <a:ext cx="1003176" cy="10031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52EE26-110E-4BC5-B146-E81B517C2DA3}"/>
                </a:ext>
              </a:extLst>
            </p:cNvPr>
            <p:cNvSpPr txBox="1"/>
            <p:nvPr/>
          </p:nvSpPr>
          <p:spPr>
            <a:xfrm>
              <a:off x="4141432" y="2948850"/>
              <a:ext cx="1384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Alma </a:t>
              </a:r>
              <a:r>
                <a:rPr lang="en-US" sz="1100" dirty="0" err="1"/>
                <a:t>Bayudan</a:t>
              </a:r>
              <a:r>
                <a:rPr lang="en-US" sz="1100" dirty="0"/>
                <a:t>, RGC</a:t>
              </a:r>
              <a:endParaRPr lang="en-PH" sz="11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FD915-CC8A-40FA-8C00-152986787CAC}"/>
              </a:ext>
            </a:extLst>
          </p:cNvPr>
          <p:cNvGrpSpPr/>
          <p:nvPr/>
        </p:nvGrpSpPr>
        <p:grpSpPr>
          <a:xfrm>
            <a:off x="5440162" y="2104284"/>
            <a:ext cx="1384917" cy="1378140"/>
            <a:chOff x="4141432" y="1832320"/>
            <a:chExt cx="1384917" cy="13781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75EB10E-78F5-4336-8313-DA56206183BA}"/>
                </a:ext>
              </a:extLst>
            </p:cNvPr>
            <p:cNvSpPr/>
            <p:nvPr/>
          </p:nvSpPr>
          <p:spPr>
            <a:xfrm>
              <a:off x="4332303" y="1832320"/>
              <a:ext cx="1003176" cy="10031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7826CD-9D47-40C4-98BB-F7B4BE79732A}"/>
                </a:ext>
              </a:extLst>
            </p:cNvPr>
            <p:cNvSpPr txBox="1"/>
            <p:nvPr/>
          </p:nvSpPr>
          <p:spPr>
            <a:xfrm>
              <a:off x="4141432" y="2948850"/>
              <a:ext cx="1384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Salva Tolentino, RGC</a:t>
              </a:r>
              <a:endParaRPr lang="en-PH" sz="11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05202B-BB45-4785-AD9A-B0B10D87E95A}"/>
              </a:ext>
            </a:extLst>
          </p:cNvPr>
          <p:cNvGrpSpPr/>
          <p:nvPr/>
        </p:nvGrpSpPr>
        <p:grpSpPr>
          <a:xfrm>
            <a:off x="6774402" y="2104284"/>
            <a:ext cx="1384917" cy="1378140"/>
            <a:chOff x="4141432" y="1832320"/>
            <a:chExt cx="1384917" cy="13781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F0B71E6-E211-444B-BA7F-11214C32D48C}"/>
                </a:ext>
              </a:extLst>
            </p:cNvPr>
            <p:cNvSpPr/>
            <p:nvPr/>
          </p:nvSpPr>
          <p:spPr>
            <a:xfrm>
              <a:off x="4332303" y="1832320"/>
              <a:ext cx="1003176" cy="10031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CF322C-B175-4761-9995-8D39B7A91E2A}"/>
                </a:ext>
              </a:extLst>
            </p:cNvPr>
            <p:cNvSpPr txBox="1"/>
            <p:nvPr/>
          </p:nvSpPr>
          <p:spPr>
            <a:xfrm>
              <a:off x="4141432" y="2948850"/>
              <a:ext cx="1384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Von Gerald </a:t>
              </a:r>
              <a:r>
                <a:rPr lang="en-US" sz="1100" dirty="0" err="1"/>
                <a:t>Macose</a:t>
              </a:r>
              <a:endParaRPr lang="en-PH" sz="1100" dirty="0"/>
            </a:p>
          </p:txBody>
        </p:sp>
      </p:grp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49FED57E-47DC-4F7F-8A0F-AF8F660E1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1180" y="2152272"/>
            <a:ext cx="914400" cy="914400"/>
          </a:xfrm>
          <a:prstGeom prst="rect">
            <a:avLst/>
          </a:prstGeom>
        </p:spPr>
      </p:pic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5EC86D43-B1F3-4376-AA5E-FF6B5D2A7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150" y="2148672"/>
            <a:ext cx="914400" cy="914400"/>
          </a:xfrm>
          <a:prstGeom prst="rect">
            <a:avLst/>
          </a:prstGeom>
        </p:spPr>
      </p:pic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4A19B4AC-3EBB-42B6-85EF-0A32F83F3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3324" y="2148672"/>
            <a:ext cx="914400" cy="914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42ABDA7-6A6A-410A-95D0-031039A0AB00}"/>
              </a:ext>
            </a:extLst>
          </p:cNvPr>
          <p:cNvSpPr/>
          <p:nvPr/>
        </p:nvSpPr>
        <p:spPr>
          <a:xfrm>
            <a:off x="5042516" y="2914790"/>
            <a:ext cx="213064" cy="2130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16B9B9-209A-4C4C-8D0F-CE3F9884C657}"/>
              </a:ext>
            </a:extLst>
          </p:cNvPr>
          <p:cNvSpPr/>
          <p:nvPr/>
        </p:nvSpPr>
        <p:spPr>
          <a:xfrm>
            <a:off x="6404316" y="2914790"/>
            <a:ext cx="213064" cy="2130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EC1166-CD67-4C3A-8073-10351C717E08}"/>
              </a:ext>
            </a:extLst>
          </p:cNvPr>
          <p:cNvSpPr/>
          <p:nvPr/>
        </p:nvSpPr>
        <p:spPr>
          <a:xfrm>
            <a:off x="7721727" y="2914790"/>
            <a:ext cx="213064" cy="2130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D4B5F-A5BD-4114-902E-CDED19196C47}"/>
              </a:ext>
            </a:extLst>
          </p:cNvPr>
          <p:cNvSpPr/>
          <p:nvPr/>
        </p:nvSpPr>
        <p:spPr>
          <a:xfrm>
            <a:off x="4201611" y="1870268"/>
            <a:ext cx="272735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6F99C1-4B75-4947-8460-AEEBDC65EF74}"/>
              </a:ext>
            </a:extLst>
          </p:cNvPr>
          <p:cNvSpPr/>
          <p:nvPr/>
        </p:nvSpPr>
        <p:spPr>
          <a:xfrm>
            <a:off x="5549782" y="1870268"/>
            <a:ext cx="272735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E643D2-7E7D-4479-AA95-C635CF34B9C1}"/>
              </a:ext>
            </a:extLst>
          </p:cNvPr>
          <p:cNvSpPr/>
          <p:nvPr/>
        </p:nvSpPr>
        <p:spPr>
          <a:xfrm>
            <a:off x="6965273" y="1870268"/>
            <a:ext cx="272735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9948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201611" y="1135067"/>
            <a:ext cx="380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ASCOT Mental Health Professionals</a:t>
            </a:r>
          </a:p>
          <a:p>
            <a:r>
              <a:rPr lang="en-US" sz="1400" b="1" dirty="0"/>
              <a:t>Choose your Expert:</a:t>
            </a:r>
            <a:endParaRPr lang="en-PH" sz="14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5423293" y="4228588"/>
            <a:ext cx="1364705" cy="522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Chat</a:t>
            </a:r>
            <a:endParaRPr lang="en-P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468CB-B03C-4459-A211-AC543EF73F6C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TEXT MESSAGING</a:t>
            </a:r>
          </a:p>
          <a:p>
            <a:r>
              <a:rPr lang="en-US" b="1" dirty="0"/>
              <a:t>CHAT MODULE - MHE</a:t>
            </a:r>
            <a:endParaRPr lang="en-PH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2BD479-EC9F-4E7A-A5DD-4B7B96706C81}"/>
              </a:ext>
            </a:extLst>
          </p:cNvPr>
          <p:cNvGrpSpPr/>
          <p:nvPr/>
        </p:nvGrpSpPr>
        <p:grpSpPr>
          <a:xfrm>
            <a:off x="4105922" y="2104284"/>
            <a:ext cx="1384917" cy="1378140"/>
            <a:chOff x="4141432" y="1832320"/>
            <a:chExt cx="1384917" cy="13781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816E5DC-9533-4B14-BC99-22C469FF2D3A}"/>
                </a:ext>
              </a:extLst>
            </p:cNvPr>
            <p:cNvSpPr/>
            <p:nvPr/>
          </p:nvSpPr>
          <p:spPr>
            <a:xfrm>
              <a:off x="4332303" y="1832320"/>
              <a:ext cx="1003176" cy="10031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52EE26-110E-4BC5-B146-E81B517C2DA3}"/>
                </a:ext>
              </a:extLst>
            </p:cNvPr>
            <p:cNvSpPr txBox="1"/>
            <p:nvPr/>
          </p:nvSpPr>
          <p:spPr>
            <a:xfrm>
              <a:off x="4141432" y="2948850"/>
              <a:ext cx="1384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Alma </a:t>
              </a:r>
              <a:r>
                <a:rPr lang="en-US" sz="1100" dirty="0" err="1"/>
                <a:t>Bayudan</a:t>
              </a:r>
              <a:r>
                <a:rPr lang="en-US" sz="1100" dirty="0"/>
                <a:t>, RGC</a:t>
              </a:r>
              <a:endParaRPr lang="en-PH" sz="11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FD915-CC8A-40FA-8C00-152986787CAC}"/>
              </a:ext>
            </a:extLst>
          </p:cNvPr>
          <p:cNvGrpSpPr/>
          <p:nvPr/>
        </p:nvGrpSpPr>
        <p:grpSpPr>
          <a:xfrm>
            <a:off x="5440162" y="2104284"/>
            <a:ext cx="1384917" cy="1378140"/>
            <a:chOff x="4141432" y="1832320"/>
            <a:chExt cx="1384917" cy="13781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75EB10E-78F5-4336-8313-DA56206183BA}"/>
                </a:ext>
              </a:extLst>
            </p:cNvPr>
            <p:cNvSpPr/>
            <p:nvPr/>
          </p:nvSpPr>
          <p:spPr>
            <a:xfrm>
              <a:off x="4332303" y="1832320"/>
              <a:ext cx="1003176" cy="10031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7826CD-9D47-40C4-98BB-F7B4BE79732A}"/>
                </a:ext>
              </a:extLst>
            </p:cNvPr>
            <p:cNvSpPr txBox="1"/>
            <p:nvPr/>
          </p:nvSpPr>
          <p:spPr>
            <a:xfrm>
              <a:off x="4141432" y="2948850"/>
              <a:ext cx="1384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Salva Tolentino, RGC</a:t>
              </a:r>
              <a:endParaRPr lang="en-PH" sz="11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05202B-BB45-4785-AD9A-B0B10D87E95A}"/>
              </a:ext>
            </a:extLst>
          </p:cNvPr>
          <p:cNvGrpSpPr/>
          <p:nvPr/>
        </p:nvGrpSpPr>
        <p:grpSpPr>
          <a:xfrm>
            <a:off x="6774402" y="2104284"/>
            <a:ext cx="1384917" cy="1378140"/>
            <a:chOff x="4141432" y="1832320"/>
            <a:chExt cx="1384917" cy="13781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F0B71E6-E211-444B-BA7F-11214C32D48C}"/>
                </a:ext>
              </a:extLst>
            </p:cNvPr>
            <p:cNvSpPr/>
            <p:nvPr/>
          </p:nvSpPr>
          <p:spPr>
            <a:xfrm>
              <a:off x="4332303" y="1832320"/>
              <a:ext cx="1003176" cy="10031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CF322C-B175-4761-9995-8D39B7A91E2A}"/>
                </a:ext>
              </a:extLst>
            </p:cNvPr>
            <p:cNvSpPr txBox="1"/>
            <p:nvPr/>
          </p:nvSpPr>
          <p:spPr>
            <a:xfrm>
              <a:off x="4141432" y="2948850"/>
              <a:ext cx="1384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Von Gerald </a:t>
              </a:r>
              <a:r>
                <a:rPr lang="en-US" sz="1100" dirty="0" err="1"/>
                <a:t>Macose</a:t>
              </a:r>
              <a:endParaRPr lang="en-PH" sz="1100" dirty="0"/>
            </a:p>
          </p:txBody>
        </p:sp>
      </p:grp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49FED57E-47DC-4F7F-8A0F-AF8F660E1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1180" y="2152272"/>
            <a:ext cx="914400" cy="914400"/>
          </a:xfrm>
          <a:prstGeom prst="rect">
            <a:avLst/>
          </a:prstGeom>
        </p:spPr>
      </p:pic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5EC86D43-B1F3-4376-AA5E-FF6B5D2A7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6150" y="2148672"/>
            <a:ext cx="914400" cy="914400"/>
          </a:xfrm>
          <a:prstGeom prst="rect">
            <a:avLst/>
          </a:prstGeom>
        </p:spPr>
      </p:pic>
      <p:pic>
        <p:nvPicPr>
          <p:cNvPr id="27" name="Graphic 26" descr="User">
            <a:extLst>
              <a:ext uri="{FF2B5EF4-FFF2-40B4-BE49-F238E27FC236}">
                <a16:creationId xmlns:a16="http://schemas.microsoft.com/office/drawing/2014/main" id="{4A19B4AC-3EBB-42B6-85EF-0A32F83F3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3324" y="2148672"/>
            <a:ext cx="914400" cy="914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42ABDA7-6A6A-410A-95D0-031039A0AB00}"/>
              </a:ext>
            </a:extLst>
          </p:cNvPr>
          <p:cNvSpPr/>
          <p:nvPr/>
        </p:nvSpPr>
        <p:spPr>
          <a:xfrm>
            <a:off x="5042516" y="2914790"/>
            <a:ext cx="213064" cy="2130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16B9B9-209A-4C4C-8D0F-CE3F9884C657}"/>
              </a:ext>
            </a:extLst>
          </p:cNvPr>
          <p:cNvSpPr/>
          <p:nvPr/>
        </p:nvSpPr>
        <p:spPr>
          <a:xfrm>
            <a:off x="6404316" y="2914790"/>
            <a:ext cx="213064" cy="2130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EC1166-CD67-4C3A-8073-10351C717E08}"/>
              </a:ext>
            </a:extLst>
          </p:cNvPr>
          <p:cNvSpPr/>
          <p:nvPr/>
        </p:nvSpPr>
        <p:spPr>
          <a:xfrm>
            <a:off x="7721727" y="2914790"/>
            <a:ext cx="213064" cy="2130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D4B5F-A5BD-4114-902E-CDED19196C47}"/>
              </a:ext>
            </a:extLst>
          </p:cNvPr>
          <p:cNvSpPr/>
          <p:nvPr/>
        </p:nvSpPr>
        <p:spPr>
          <a:xfrm>
            <a:off x="4201611" y="1870268"/>
            <a:ext cx="272735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6F99C1-4B75-4947-8460-AEEBDC65EF74}"/>
              </a:ext>
            </a:extLst>
          </p:cNvPr>
          <p:cNvSpPr/>
          <p:nvPr/>
        </p:nvSpPr>
        <p:spPr>
          <a:xfrm>
            <a:off x="5549782" y="1870268"/>
            <a:ext cx="272735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E643D2-7E7D-4479-AA95-C635CF34B9C1}"/>
              </a:ext>
            </a:extLst>
          </p:cNvPr>
          <p:cNvSpPr/>
          <p:nvPr/>
        </p:nvSpPr>
        <p:spPr>
          <a:xfrm>
            <a:off x="6965273" y="1870268"/>
            <a:ext cx="272735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7298A4D8-C57B-479C-864F-65B99DDA8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8787" y="1870269"/>
            <a:ext cx="272736" cy="2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40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TEXT MESSAGING</a:t>
            </a:r>
          </a:p>
          <a:p>
            <a:r>
              <a:rPr lang="en-US" b="1" dirty="0"/>
              <a:t>CHAT MODULE - MHE</a:t>
            </a:r>
            <a:endParaRPr lang="en-P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245B8-D76C-4F69-A80F-2D1A2D7F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653" y="0"/>
            <a:ext cx="437669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2E9369-439A-440E-91F8-98CA047A55C9}"/>
              </a:ext>
            </a:extLst>
          </p:cNvPr>
          <p:cNvSpPr/>
          <p:nvPr/>
        </p:nvSpPr>
        <p:spPr>
          <a:xfrm>
            <a:off x="3907653" y="0"/>
            <a:ext cx="4277559" cy="4021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2E2D3-13CE-4AF2-B9F3-51E3DEE858F7}"/>
              </a:ext>
            </a:extLst>
          </p:cNvPr>
          <p:cNvSpPr txBox="1"/>
          <p:nvPr/>
        </p:nvSpPr>
        <p:spPr>
          <a:xfrm>
            <a:off x="5009318" y="347628"/>
            <a:ext cx="1736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Salva Tolentino, RGC</a:t>
            </a:r>
            <a:endParaRPr lang="en-PH" sz="14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5D0C6-128A-4469-8BF2-8E8C9F9A609E}"/>
              </a:ext>
            </a:extLst>
          </p:cNvPr>
          <p:cNvGrpSpPr/>
          <p:nvPr/>
        </p:nvGrpSpPr>
        <p:grpSpPr>
          <a:xfrm>
            <a:off x="4098523" y="102764"/>
            <a:ext cx="797506" cy="821796"/>
            <a:chOff x="4098523" y="102764"/>
            <a:chExt cx="1003176" cy="103373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470CE13-B708-4D15-B2D7-5969823B9B82}"/>
                </a:ext>
              </a:extLst>
            </p:cNvPr>
            <p:cNvSpPr/>
            <p:nvPr/>
          </p:nvSpPr>
          <p:spPr>
            <a:xfrm>
              <a:off x="4098523" y="102764"/>
              <a:ext cx="1003176" cy="10031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6" name="Graphic 15" descr="User">
              <a:extLst>
                <a:ext uri="{FF2B5EF4-FFF2-40B4-BE49-F238E27FC236}">
                  <a16:creationId xmlns:a16="http://schemas.microsoft.com/office/drawing/2014/main" id="{5C955FC8-DE62-4CD5-8FBC-7A2F27BED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1028" y="214453"/>
              <a:ext cx="718166" cy="71816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578F6A-28F1-4698-A828-1DF37B379E02}"/>
                </a:ext>
              </a:extLst>
            </p:cNvPr>
            <p:cNvSpPr/>
            <p:nvPr/>
          </p:nvSpPr>
          <p:spPr>
            <a:xfrm>
              <a:off x="4871806" y="923430"/>
              <a:ext cx="213064" cy="2130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2571755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791645" y="1496973"/>
            <a:ext cx="26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 a conversation with: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378166" y="2878746"/>
            <a:ext cx="3435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TEXT MESSAGING</a:t>
            </a:r>
          </a:p>
          <a:p>
            <a:r>
              <a:rPr lang="en-US" b="1" dirty="0"/>
              <a:t>CHAT MODULE</a:t>
            </a:r>
            <a:endParaRPr lang="en-PH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C5B303-F585-4984-9671-78EE29F62391}"/>
              </a:ext>
            </a:extLst>
          </p:cNvPr>
          <p:cNvSpPr/>
          <p:nvPr/>
        </p:nvSpPr>
        <p:spPr>
          <a:xfrm>
            <a:off x="5053838" y="2243845"/>
            <a:ext cx="2084314" cy="502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Guidance Counselor</a:t>
            </a:r>
            <a:endParaRPr lang="en-PH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748303-6CE7-4683-BC9F-659D2CBD0117}"/>
              </a:ext>
            </a:extLst>
          </p:cNvPr>
          <p:cNvSpPr/>
          <p:nvPr/>
        </p:nvSpPr>
        <p:spPr>
          <a:xfrm>
            <a:off x="5053838" y="3318731"/>
            <a:ext cx="2084314" cy="451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ChatBot AI Therapist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3245230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TEXT MESSAGING</a:t>
            </a:r>
          </a:p>
          <a:p>
            <a:r>
              <a:rPr lang="en-US" b="1" dirty="0"/>
              <a:t>CHAT MODULE - AI</a:t>
            </a:r>
            <a:endParaRPr lang="en-P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245B8-D76C-4F69-A80F-2D1A2D7F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653" y="0"/>
            <a:ext cx="437669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2E9369-439A-440E-91F8-98CA047A55C9}"/>
              </a:ext>
            </a:extLst>
          </p:cNvPr>
          <p:cNvSpPr/>
          <p:nvPr/>
        </p:nvSpPr>
        <p:spPr>
          <a:xfrm>
            <a:off x="3907653" y="0"/>
            <a:ext cx="4277559" cy="4021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9885F5-6A53-44BD-BF3E-FFDAE6E5B414}"/>
              </a:ext>
            </a:extLst>
          </p:cNvPr>
          <p:cNvSpPr/>
          <p:nvPr/>
        </p:nvSpPr>
        <p:spPr>
          <a:xfrm>
            <a:off x="4030462" y="123378"/>
            <a:ext cx="2645546" cy="897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Hi, I'm KeyEy, your AI Therapist. You can ask me a question, for advice, tell me about a difficult situation, and much more.</a:t>
            </a:r>
            <a:endParaRPr lang="en-PH" sz="1100" dirty="0"/>
          </a:p>
        </p:txBody>
      </p:sp>
    </p:spTree>
    <p:extLst>
      <p:ext uri="{BB962C8B-B14F-4D97-AF65-F5344CB8AC3E}">
        <p14:creationId xmlns:p14="http://schemas.microsoft.com/office/powerpoint/2010/main" val="3574266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TEXT MESSAGING</a:t>
            </a:r>
          </a:p>
          <a:p>
            <a:r>
              <a:rPr lang="en-US" b="1" dirty="0"/>
              <a:t>CHAT MODULE - AI</a:t>
            </a:r>
            <a:endParaRPr lang="en-P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245B8-D76C-4F69-A80F-2D1A2D7F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653" y="0"/>
            <a:ext cx="437669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2E9369-439A-440E-91F8-98CA047A55C9}"/>
              </a:ext>
            </a:extLst>
          </p:cNvPr>
          <p:cNvSpPr/>
          <p:nvPr/>
        </p:nvSpPr>
        <p:spPr>
          <a:xfrm>
            <a:off x="3907653" y="0"/>
            <a:ext cx="4277559" cy="4021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9885F5-6A53-44BD-BF3E-FFDAE6E5B414}"/>
              </a:ext>
            </a:extLst>
          </p:cNvPr>
          <p:cNvSpPr/>
          <p:nvPr/>
        </p:nvSpPr>
        <p:spPr>
          <a:xfrm>
            <a:off x="4030462" y="123378"/>
            <a:ext cx="2645546" cy="897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Hi, I'm </a:t>
            </a:r>
            <a:r>
              <a:rPr lang="en-US" sz="1100" dirty="0" err="1"/>
              <a:t>KeyEy</a:t>
            </a:r>
            <a:r>
              <a:rPr lang="en-US" sz="1100" dirty="0"/>
              <a:t>, your AI Therapist. You can ask me a question, for advice, tell me about a difficult situation, and much more.</a:t>
            </a:r>
            <a:endParaRPr lang="en-PH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081AC0-B3CC-4D16-8752-3E745AB573DC}"/>
              </a:ext>
            </a:extLst>
          </p:cNvPr>
          <p:cNvSpPr/>
          <p:nvPr/>
        </p:nvSpPr>
        <p:spPr>
          <a:xfrm>
            <a:off x="5642351" y="1174926"/>
            <a:ext cx="2539014" cy="3431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Exercise</a:t>
            </a:r>
            <a:endParaRPr lang="en-PH" sz="1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53D263-EC9D-400C-A620-7B6D72A0DAA8}"/>
              </a:ext>
            </a:extLst>
          </p:cNvPr>
          <p:cNvSpPr/>
          <p:nvPr/>
        </p:nvSpPr>
        <p:spPr>
          <a:xfrm>
            <a:off x="4030462" y="1672076"/>
            <a:ext cx="3223778" cy="1756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Aim for at least 30 minutes of moderate-intensity exercise, such as brisk walking, cycling, or swimming, on most days of the week.</a:t>
            </a:r>
          </a:p>
          <a:p>
            <a:r>
              <a:rPr lang="en-US" sz="1050" dirty="0"/>
              <a:t>Find physical activities that you enjoy and make them a regular part of your routine.</a:t>
            </a:r>
          </a:p>
          <a:p>
            <a:r>
              <a:rPr lang="en-US" sz="1050" dirty="0"/>
              <a:t>Consider incorporating strength training exercises a few times a week to improve overall fitness.</a:t>
            </a:r>
            <a:endParaRPr lang="en-PH" sz="1050" dirty="0"/>
          </a:p>
        </p:txBody>
      </p:sp>
    </p:spTree>
    <p:extLst>
      <p:ext uri="{BB962C8B-B14F-4D97-AF65-F5344CB8AC3E}">
        <p14:creationId xmlns:p14="http://schemas.microsoft.com/office/powerpoint/2010/main" val="4174245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475C0-7880-4203-8641-3C01B2817F93}"/>
              </a:ext>
            </a:extLst>
          </p:cNvPr>
          <p:cNvSpPr txBox="1"/>
          <p:nvPr/>
        </p:nvSpPr>
        <p:spPr>
          <a:xfrm>
            <a:off x="4589756" y="1340176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Last Name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66564-68C3-491B-BB21-5F22FC09FD12}"/>
              </a:ext>
            </a:extLst>
          </p:cNvPr>
          <p:cNvSpPr txBox="1"/>
          <p:nvPr/>
        </p:nvSpPr>
        <p:spPr>
          <a:xfrm>
            <a:off x="4589755" y="1758291"/>
            <a:ext cx="211732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First Name</a:t>
            </a:r>
            <a:endParaRPr lang="en-PH"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5E0ACD-439A-4EB2-9894-50EC146ACD3D}"/>
              </a:ext>
            </a:extLst>
          </p:cNvPr>
          <p:cNvSpPr/>
          <p:nvPr/>
        </p:nvSpPr>
        <p:spPr>
          <a:xfrm>
            <a:off x="6622737" y="5031374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Next</a:t>
            </a:r>
            <a:endParaRPr lang="en-PH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77795-6C84-4AF0-B742-6C83F778B741}"/>
              </a:ext>
            </a:extLst>
          </p:cNvPr>
          <p:cNvSpPr txBox="1"/>
          <p:nvPr/>
        </p:nvSpPr>
        <p:spPr>
          <a:xfrm>
            <a:off x="4373730" y="6378388"/>
            <a:ext cx="2831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 already have account</a:t>
            </a:r>
            <a:endParaRPr lang="en-PH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9D6980-0B79-4AD5-9D17-CF752E80DFDD}"/>
              </a:ext>
            </a:extLst>
          </p:cNvPr>
          <p:cNvSpPr txBox="1"/>
          <p:nvPr/>
        </p:nvSpPr>
        <p:spPr>
          <a:xfrm>
            <a:off x="4589754" y="2178523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Middle Name</a:t>
            </a:r>
            <a:endParaRPr lang="en-PH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AD2360-FE7B-44A7-862F-703E33F218B1}"/>
              </a:ext>
            </a:extLst>
          </p:cNvPr>
          <p:cNvSpPr txBox="1"/>
          <p:nvPr/>
        </p:nvSpPr>
        <p:spPr>
          <a:xfrm>
            <a:off x="4589755" y="2599764"/>
            <a:ext cx="95582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Gender</a:t>
            </a:r>
            <a:endParaRPr lang="en-PH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5922A8-13C2-444D-B662-E39DF1358DFB}"/>
              </a:ext>
            </a:extLst>
          </p:cNvPr>
          <p:cNvSpPr txBox="1"/>
          <p:nvPr/>
        </p:nvSpPr>
        <p:spPr>
          <a:xfrm>
            <a:off x="5606248" y="2594549"/>
            <a:ext cx="110083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Birthday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938063" y="975373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</a:t>
            </a:r>
            <a:endParaRPr lang="en-PH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A762F2-16F3-4B9C-830F-7A3E4FF56A6E}"/>
              </a:ext>
            </a:extLst>
          </p:cNvPr>
          <p:cNvGrpSpPr/>
          <p:nvPr/>
        </p:nvGrpSpPr>
        <p:grpSpPr>
          <a:xfrm>
            <a:off x="4589752" y="3207724"/>
            <a:ext cx="3133818" cy="1413825"/>
            <a:chOff x="4589753" y="2988129"/>
            <a:chExt cx="3133818" cy="14138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6ACE5C-6E78-42E2-8A4A-D144CFF0B500}"/>
                </a:ext>
              </a:extLst>
            </p:cNvPr>
            <p:cNvSpPr txBox="1"/>
            <p:nvPr/>
          </p:nvSpPr>
          <p:spPr>
            <a:xfrm>
              <a:off x="4589754" y="2988129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Country</a:t>
              </a:r>
              <a:endParaRPr lang="en-PH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65A100-582A-4895-9C6B-DA239B500866}"/>
                </a:ext>
              </a:extLst>
            </p:cNvPr>
            <p:cNvSpPr txBox="1"/>
            <p:nvPr/>
          </p:nvSpPr>
          <p:spPr>
            <a:xfrm>
              <a:off x="4589753" y="3363601"/>
              <a:ext cx="3133816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Province</a:t>
              </a:r>
              <a:endParaRPr lang="en-PH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EEF3E5-7A22-4FE8-92F5-CC48580BDD5E}"/>
                </a:ext>
              </a:extLst>
            </p:cNvPr>
            <p:cNvSpPr txBox="1"/>
            <p:nvPr/>
          </p:nvSpPr>
          <p:spPr>
            <a:xfrm>
              <a:off x="4589753" y="3728836"/>
              <a:ext cx="3133816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Municipality</a:t>
              </a:r>
              <a:endParaRPr lang="en-PH" sz="12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FAF8DF-0CCC-493E-A8C2-B4B8F4EF57A3}"/>
                </a:ext>
              </a:extLst>
            </p:cNvPr>
            <p:cNvSpPr txBox="1"/>
            <p:nvPr/>
          </p:nvSpPr>
          <p:spPr>
            <a:xfrm>
              <a:off x="4589753" y="4094177"/>
              <a:ext cx="3133816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Barangay</a:t>
              </a:r>
              <a:endParaRPr lang="en-PH" sz="12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6BBED2D-58A9-4FA0-8825-ED9FBC96DB88}"/>
              </a:ext>
            </a:extLst>
          </p:cNvPr>
          <p:cNvSpPr txBox="1"/>
          <p:nvPr/>
        </p:nvSpPr>
        <p:spPr>
          <a:xfrm>
            <a:off x="4589752" y="2964332"/>
            <a:ext cx="879446" cy="28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Address</a:t>
            </a:r>
            <a:endParaRPr lang="en-PH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FD70D0-4981-4346-B46F-2F1B364A91E7}"/>
              </a:ext>
            </a:extLst>
          </p:cNvPr>
          <p:cNvSpPr txBox="1"/>
          <p:nvPr/>
        </p:nvSpPr>
        <p:spPr>
          <a:xfrm>
            <a:off x="461639" y="455382"/>
            <a:ext cx="23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REGISTRATION PAGE</a:t>
            </a:r>
            <a:endParaRPr lang="en-PH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077774-5396-473C-B560-AAEEDD41D59A}"/>
              </a:ext>
            </a:extLst>
          </p:cNvPr>
          <p:cNvSpPr txBox="1"/>
          <p:nvPr/>
        </p:nvSpPr>
        <p:spPr>
          <a:xfrm>
            <a:off x="6767744" y="2594549"/>
            <a:ext cx="95582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Age </a:t>
            </a:r>
            <a:r>
              <a:rPr lang="en-US" sz="800" dirty="0"/>
              <a:t>[automatic based on birthday]</a:t>
            </a:r>
            <a:endParaRPr lang="en-PH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46F886-8DF5-44EE-BC92-FB378C7C12A9}"/>
              </a:ext>
            </a:extLst>
          </p:cNvPr>
          <p:cNvSpPr txBox="1"/>
          <p:nvPr/>
        </p:nvSpPr>
        <p:spPr>
          <a:xfrm>
            <a:off x="6767741" y="1756402"/>
            <a:ext cx="95582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Suffix</a:t>
            </a:r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183432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877399" y="989110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Welcome, [First Name] !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478508" y="3980303"/>
            <a:ext cx="34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last time you took this survey was </a:t>
            </a:r>
            <a:r>
              <a:rPr lang="en-US" sz="1200" b="1" dirty="0"/>
              <a:t>6/11/2023. </a:t>
            </a:r>
            <a:r>
              <a:rPr lang="en-US" sz="1200" dirty="0"/>
              <a:t>It is recommended that you take this every two weeks to see how you progress</a:t>
            </a:r>
            <a:endParaRPr lang="en-PH" sz="12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4532652" y="4694373"/>
            <a:ext cx="3327370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Retake the MHI-38 Survey Now</a:t>
            </a:r>
            <a:endParaRPr lang="en-PH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28B17-C676-4EF6-BB0A-D6AC9E1CE411}"/>
              </a:ext>
            </a:extLst>
          </p:cNvPr>
          <p:cNvSpPr txBox="1"/>
          <p:nvPr/>
        </p:nvSpPr>
        <p:spPr>
          <a:xfrm>
            <a:off x="461639" y="455382"/>
            <a:ext cx="2601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App END-USER</a:t>
            </a:r>
          </a:p>
          <a:p>
            <a:r>
              <a:rPr lang="en-US" b="1" dirty="0"/>
              <a:t>(Student and Employees) Dashboard</a:t>
            </a:r>
            <a:endParaRPr lang="en-PH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45A7B5-2DFC-4619-961A-247A78425B75}"/>
              </a:ext>
            </a:extLst>
          </p:cNvPr>
          <p:cNvSpPr/>
          <p:nvPr/>
        </p:nvSpPr>
        <p:spPr>
          <a:xfrm>
            <a:off x="4967721" y="1850702"/>
            <a:ext cx="2256551" cy="20040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Current well-being score</a:t>
            </a:r>
            <a:endParaRPr lang="en-PH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2929ED-FEB9-4B91-81D3-26CC008089E3}"/>
              </a:ext>
            </a:extLst>
          </p:cNvPr>
          <p:cNvSpPr/>
          <p:nvPr/>
        </p:nvSpPr>
        <p:spPr>
          <a:xfrm>
            <a:off x="5777958" y="1542754"/>
            <a:ext cx="636075" cy="615895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35%</a:t>
            </a:r>
            <a:endParaRPr lang="en-PH" sz="1200" b="1" dirty="0">
              <a:solidFill>
                <a:srgbClr val="C00000"/>
              </a:solidFill>
            </a:endParaRP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A6E96DEA-76D7-4D47-93A5-4678B3C5064F}"/>
              </a:ext>
            </a:extLst>
          </p:cNvPr>
          <p:cNvSpPr/>
          <p:nvPr/>
        </p:nvSpPr>
        <p:spPr>
          <a:xfrm>
            <a:off x="9253491" y="2265182"/>
            <a:ext cx="2583402" cy="141154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2027"/>
              <a:gd name="adj6" fmla="val -5422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only retake the survey if the user completed the AI Guided TLCs Recommendation</a:t>
            </a:r>
            <a:endParaRPr lang="en-PH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69DA05-F4F8-4323-9878-60BC05B23899}"/>
              </a:ext>
            </a:extLst>
          </p:cNvPr>
          <p:cNvSpPr/>
          <p:nvPr/>
        </p:nvSpPr>
        <p:spPr>
          <a:xfrm>
            <a:off x="4833479" y="5125909"/>
            <a:ext cx="2525032" cy="378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 My Guided TLCs</a:t>
            </a:r>
            <a:endParaRPr lang="en-PH" sz="1600" dirty="0"/>
          </a:p>
        </p:txBody>
      </p:sp>
      <p:sp>
        <p:nvSpPr>
          <p:cNvPr id="25" name="Callout: Double Bent Line 24">
            <a:extLst>
              <a:ext uri="{FF2B5EF4-FFF2-40B4-BE49-F238E27FC236}">
                <a16:creationId xmlns:a16="http://schemas.microsoft.com/office/drawing/2014/main" id="{AA71004A-2DE9-4D2E-A361-86F9E6428313}"/>
              </a:ext>
            </a:extLst>
          </p:cNvPr>
          <p:cNvSpPr/>
          <p:nvPr/>
        </p:nvSpPr>
        <p:spPr>
          <a:xfrm>
            <a:off x="1213690" y="1437079"/>
            <a:ext cx="1717166" cy="1011595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17745"/>
              <a:gd name="adj6" fmla="val -16272"/>
              <a:gd name="adj7" fmla="val 487576"/>
              <a:gd name="adj8" fmla="val 35417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Courses</a:t>
            </a:r>
          </a:p>
          <a:p>
            <a:pPr algn="ctr"/>
            <a:r>
              <a:rPr lang="en-US" dirty="0"/>
              <a:t>Module</a:t>
            </a:r>
            <a:endParaRPr lang="en-PH" dirty="0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B5389A4C-0307-4B7F-BE19-2A69BB2053B1}"/>
              </a:ext>
            </a:extLst>
          </p:cNvPr>
          <p:cNvSpPr/>
          <p:nvPr/>
        </p:nvSpPr>
        <p:spPr>
          <a:xfrm>
            <a:off x="9077694" y="3766902"/>
            <a:ext cx="2929354" cy="21922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671"/>
              <a:gd name="adj6" fmla="val -42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Settings Module: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View and Edit Profile</a:t>
            </a:r>
          </a:p>
          <a:p>
            <a:pPr algn="ctr"/>
            <a:r>
              <a:rPr lang="en-US" dirty="0"/>
              <a:t>Notifications</a:t>
            </a:r>
          </a:p>
          <a:p>
            <a:pPr algn="ctr"/>
            <a:r>
              <a:rPr lang="en-US" dirty="0"/>
              <a:t>Language (English or Filipino)</a:t>
            </a:r>
          </a:p>
          <a:p>
            <a:pPr algn="ctr"/>
            <a:r>
              <a:rPr lang="en-PH" dirty="0"/>
              <a:t>Logout</a:t>
            </a:r>
          </a:p>
        </p:txBody>
      </p:sp>
      <p:sp>
        <p:nvSpPr>
          <p:cNvPr id="28" name="Callout: Double Bent Line 27">
            <a:extLst>
              <a:ext uri="{FF2B5EF4-FFF2-40B4-BE49-F238E27FC236}">
                <a16:creationId xmlns:a16="http://schemas.microsoft.com/office/drawing/2014/main" id="{1C0DBE08-AB99-4546-ABC3-310300C267B0}"/>
              </a:ext>
            </a:extLst>
          </p:cNvPr>
          <p:cNvSpPr/>
          <p:nvPr/>
        </p:nvSpPr>
        <p:spPr>
          <a:xfrm>
            <a:off x="355107" y="3429000"/>
            <a:ext cx="1717166" cy="92333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17745"/>
              <a:gd name="adj6" fmla="val -16272"/>
              <a:gd name="adj7" fmla="val 311749"/>
              <a:gd name="adj8" fmla="val 3483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Guided TLCs Progress Module</a:t>
            </a:r>
            <a:endParaRPr lang="en-PH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3874B1-6F89-4044-9816-F40CA2E3339E}"/>
              </a:ext>
            </a:extLst>
          </p:cNvPr>
          <p:cNvGrpSpPr/>
          <p:nvPr/>
        </p:nvGrpSpPr>
        <p:grpSpPr>
          <a:xfrm>
            <a:off x="3907652" y="6207524"/>
            <a:ext cx="4376691" cy="690790"/>
            <a:chOff x="3907652" y="6207524"/>
            <a:chExt cx="4376691" cy="6907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37631D-4AF0-44DE-8069-0ECD2007D076}"/>
                </a:ext>
              </a:extLst>
            </p:cNvPr>
            <p:cNvSpPr/>
            <p:nvPr/>
          </p:nvSpPr>
          <p:spPr>
            <a:xfrm>
              <a:off x="3907652" y="6207524"/>
              <a:ext cx="4376691" cy="677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9" name="Graphic 18" descr="Bullseye">
              <a:extLst>
                <a:ext uri="{FF2B5EF4-FFF2-40B4-BE49-F238E27FC236}">
                  <a16:creationId xmlns:a16="http://schemas.microsoft.com/office/drawing/2014/main" id="{B35BFD0E-97B2-4F71-BA30-AC3C3B952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77504" y="6319585"/>
              <a:ext cx="498985" cy="49898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EF0E1B2-ADB6-4918-8646-C77792193C0B}"/>
                </a:ext>
              </a:extLst>
            </p:cNvPr>
            <p:cNvGrpSpPr/>
            <p:nvPr/>
          </p:nvGrpSpPr>
          <p:grpSpPr>
            <a:xfrm>
              <a:off x="4229015" y="6302020"/>
              <a:ext cx="498986" cy="498986"/>
              <a:chOff x="5545583" y="5758799"/>
              <a:chExt cx="913761" cy="91376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AAF8FD5-CE84-4F1C-912D-A93B12ED31CE}"/>
                  </a:ext>
                </a:extLst>
              </p:cNvPr>
              <p:cNvSpPr/>
              <p:nvPr/>
            </p:nvSpPr>
            <p:spPr>
              <a:xfrm>
                <a:off x="5545583" y="5758799"/>
                <a:ext cx="913761" cy="9137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1" name="Graphic 20" descr="Home">
                <a:extLst>
                  <a:ext uri="{FF2B5EF4-FFF2-40B4-BE49-F238E27FC236}">
                    <a16:creationId xmlns:a16="http://schemas.microsoft.com/office/drawing/2014/main" id="{E8E6CED1-F72C-43E0-9974-F36B4CF84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12829" y="5874868"/>
                <a:ext cx="581433" cy="581433"/>
              </a:xfrm>
              <a:prstGeom prst="rect">
                <a:avLst/>
              </a:prstGeom>
            </p:spPr>
          </p:pic>
        </p:grpSp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8BAB46FB-FF17-4458-A836-388B4C44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33870" y="6257682"/>
              <a:ext cx="623017" cy="623017"/>
            </a:xfrm>
            <a:prstGeom prst="rect">
              <a:avLst/>
            </a:prstGeom>
          </p:spPr>
        </p:pic>
        <p:pic>
          <p:nvPicPr>
            <p:cNvPr id="18" name="Graphic 17" descr="Books">
              <a:extLst>
                <a:ext uri="{FF2B5EF4-FFF2-40B4-BE49-F238E27FC236}">
                  <a16:creationId xmlns:a16="http://schemas.microsoft.com/office/drawing/2014/main" id="{A1643ADE-992D-4398-85B5-A8DA0ED3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59526" y="6319585"/>
              <a:ext cx="498985" cy="498985"/>
            </a:xfrm>
            <a:prstGeom prst="rect">
              <a:avLst/>
            </a:prstGeom>
          </p:spPr>
        </p:pic>
        <p:pic>
          <p:nvPicPr>
            <p:cNvPr id="24" name="Graphic 23" descr="Chat">
              <a:extLst>
                <a:ext uri="{FF2B5EF4-FFF2-40B4-BE49-F238E27FC236}">
                  <a16:creationId xmlns:a16="http://schemas.microsoft.com/office/drawing/2014/main" id="{7D307108-EFB0-4AB0-B07C-40556555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44744" y="6215471"/>
              <a:ext cx="682843" cy="682843"/>
            </a:xfrm>
            <a:prstGeom prst="rect">
              <a:avLst/>
            </a:prstGeom>
          </p:spPr>
        </p:pic>
      </p:grpSp>
      <p:sp>
        <p:nvSpPr>
          <p:cNvPr id="29" name="Callout: Double Bent Line 28">
            <a:extLst>
              <a:ext uri="{FF2B5EF4-FFF2-40B4-BE49-F238E27FC236}">
                <a16:creationId xmlns:a16="http://schemas.microsoft.com/office/drawing/2014/main" id="{1DC2B4FC-51D7-4FEF-8063-F7A55668F749}"/>
              </a:ext>
            </a:extLst>
          </p:cNvPr>
          <p:cNvSpPr/>
          <p:nvPr/>
        </p:nvSpPr>
        <p:spPr>
          <a:xfrm>
            <a:off x="414215" y="5205084"/>
            <a:ext cx="1717166" cy="92333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17745"/>
              <a:gd name="adj6" fmla="val -16272"/>
              <a:gd name="adj7" fmla="val 117529"/>
              <a:gd name="adj8" fmla="val 2811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Messaging Chat Module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17034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791645" y="1496973"/>
            <a:ext cx="260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TLC Guide below you want to follow:</a:t>
            </a:r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GUIDED TLCs PROGRESS MODULE</a:t>
            </a:r>
            <a:endParaRPr lang="en-PH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CCE975-5AAA-467F-B7E1-0B3571C65CEB}"/>
              </a:ext>
            </a:extLst>
          </p:cNvPr>
          <p:cNvGrpSpPr/>
          <p:nvPr/>
        </p:nvGrpSpPr>
        <p:grpSpPr>
          <a:xfrm>
            <a:off x="4791645" y="2365607"/>
            <a:ext cx="2539014" cy="2549340"/>
            <a:chOff x="2416203" y="3404436"/>
            <a:chExt cx="2539014" cy="254934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8C3DF8D-0CC2-4AD4-8D9F-A158AA003D87}"/>
                </a:ext>
              </a:extLst>
            </p:cNvPr>
            <p:cNvSpPr/>
            <p:nvPr/>
          </p:nvSpPr>
          <p:spPr>
            <a:xfrm>
              <a:off x="2416203" y="3404436"/>
              <a:ext cx="2539014" cy="3431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Exercise</a:t>
              </a:r>
              <a:endParaRPr lang="en-PH" sz="12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67AB70-63A6-4BEE-BFBB-6939B416F2CA}"/>
                </a:ext>
              </a:extLst>
            </p:cNvPr>
            <p:cNvSpPr/>
            <p:nvPr/>
          </p:nvSpPr>
          <p:spPr>
            <a:xfrm>
              <a:off x="2416203" y="3845673"/>
              <a:ext cx="2539014" cy="3431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Diet</a:t>
              </a:r>
              <a:endParaRPr lang="en-PH" sz="12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09EB88B-6291-43C0-B4E4-37121C5DF8BC}"/>
                </a:ext>
              </a:extLst>
            </p:cNvPr>
            <p:cNvSpPr/>
            <p:nvPr/>
          </p:nvSpPr>
          <p:spPr>
            <a:xfrm>
              <a:off x="2416203" y="4286910"/>
              <a:ext cx="2539014" cy="3431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Sleep</a:t>
              </a:r>
              <a:endParaRPr lang="en-PH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47CA27C-EBA5-4023-95F0-7A4FD33208DC}"/>
                </a:ext>
              </a:extLst>
            </p:cNvPr>
            <p:cNvSpPr/>
            <p:nvPr/>
          </p:nvSpPr>
          <p:spPr>
            <a:xfrm>
              <a:off x="2416203" y="4728147"/>
              <a:ext cx="2539014" cy="3431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Sunlight Exposure</a:t>
              </a:r>
              <a:endParaRPr lang="en-PH" sz="12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324D462-ED68-4F22-AC74-9D9F434E06A5}"/>
                </a:ext>
              </a:extLst>
            </p:cNvPr>
            <p:cNvSpPr/>
            <p:nvPr/>
          </p:nvSpPr>
          <p:spPr>
            <a:xfrm>
              <a:off x="2416203" y="5169384"/>
              <a:ext cx="2539014" cy="3431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Social Connection</a:t>
              </a:r>
              <a:endParaRPr lang="en-PH" sz="1200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0DF0A84-EC5B-41ED-B94D-04A5DC07D072}"/>
                </a:ext>
              </a:extLst>
            </p:cNvPr>
            <p:cNvSpPr/>
            <p:nvPr/>
          </p:nvSpPr>
          <p:spPr>
            <a:xfrm>
              <a:off x="2416203" y="5610621"/>
              <a:ext cx="2539014" cy="3431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Stress Management</a:t>
              </a:r>
              <a:endParaRPr lang="en-P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52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GUIDED TLCs PROGRESS MODULE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5D9D0-8355-4DA7-9639-B58BACB130A5}"/>
              </a:ext>
            </a:extLst>
          </p:cNvPr>
          <p:cNvSpPr txBox="1"/>
          <p:nvPr/>
        </p:nvSpPr>
        <p:spPr>
          <a:xfrm>
            <a:off x="4877398" y="771690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Progress</a:t>
            </a:r>
            <a:endParaRPr lang="en-PH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440FF0-3D98-4302-999F-E9E9BD3E5EEF}"/>
              </a:ext>
            </a:extLst>
          </p:cNvPr>
          <p:cNvGrpSpPr/>
          <p:nvPr/>
        </p:nvGrpSpPr>
        <p:grpSpPr>
          <a:xfrm>
            <a:off x="4212890" y="1329036"/>
            <a:ext cx="3805279" cy="954107"/>
            <a:chOff x="4212890" y="1329036"/>
            <a:chExt cx="3805279" cy="95410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BD8D1D6-DBB5-4FAE-9D74-71E17CAFA7AC}"/>
                </a:ext>
              </a:extLst>
            </p:cNvPr>
            <p:cNvSpPr/>
            <p:nvPr/>
          </p:nvSpPr>
          <p:spPr>
            <a:xfrm>
              <a:off x="4212890" y="1329036"/>
              <a:ext cx="3766212" cy="9541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2518C7C-422A-406C-BBF5-11A396310FD1}"/>
                </a:ext>
              </a:extLst>
            </p:cNvPr>
            <p:cNvSpPr/>
            <p:nvPr/>
          </p:nvSpPr>
          <p:spPr>
            <a:xfrm>
              <a:off x="4251957" y="1383721"/>
              <a:ext cx="843825" cy="8438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21" name="Graphic 20" descr="Run">
              <a:extLst>
                <a:ext uri="{FF2B5EF4-FFF2-40B4-BE49-F238E27FC236}">
                  <a16:creationId xmlns:a16="http://schemas.microsoft.com/office/drawing/2014/main" id="{AE9657C3-BB4A-4825-9E89-2F242D8BE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0732" y="1489559"/>
              <a:ext cx="666274" cy="66627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91170B-7376-4672-9B62-00F3CA7A3DD3}"/>
                </a:ext>
              </a:extLst>
            </p:cNvPr>
            <p:cNvSpPr/>
            <p:nvPr/>
          </p:nvSpPr>
          <p:spPr>
            <a:xfrm>
              <a:off x="5184855" y="2032986"/>
              <a:ext cx="2218813" cy="494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6A8659-BECD-4E5D-9D25-BC7E0CEEE479}"/>
                </a:ext>
              </a:extLst>
            </p:cNvPr>
            <p:cNvSpPr/>
            <p:nvPr/>
          </p:nvSpPr>
          <p:spPr>
            <a:xfrm>
              <a:off x="5184855" y="2030285"/>
              <a:ext cx="1962705" cy="4949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62A060-EBD4-4276-892C-EE7FDD686BEB}"/>
                </a:ext>
              </a:extLst>
            </p:cNvPr>
            <p:cNvSpPr txBox="1"/>
            <p:nvPr/>
          </p:nvSpPr>
          <p:spPr>
            <a:xfrm>
              <a:off x="7591348" y="1939617"/>
              <a:ext cx="4268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95%</a:t>
              </a:r>
              <a:endParaRPr lang="en-PH" sz="9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929BBB-5C5F-4F10-B905-EC77B94977FD}"/>
                </a:ext>
              </a:extLst>
            </p:cNvPr>
            <p:cNvSpPr txBox="1"/>
            <p:nvPr/>
          </p:nvSpPr>
          <p:spPr>
            <a:xfrm>
              <a:off x="5123203" y="1417888"/>
              <a:ext cx="2437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Day 1: Personalized Exercises</a:t>
              </a:r>
              <a:endParaRPr lang="en-PH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C9A57D-0966-43B5-96D2-460EDC61FAA3}"/>
                </a:ext>
              </a:extLst>
            </p:cNvPr>
            <p:cNvSpPr txBox="1"/>
            <p:nvPr/>
          </p:nvSpPr>
          <p:spPr>
            <a:xfrm>
              <a:off x="5123203" y="1638306"/>
              <a:ext cx="24371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Exercises are based from generated A.I.</a:t>
              </a:r>
              <a:endParaRPr lang="en-PH" sz="10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EBDA2C-CA9B-4CBB-8950-76ABCC3F5F35}"/>
              </a:ext>
            </a:extLst>
          </p:cNvPr>
          <p:cNvGrpSpPr/>
          <p:nvPr/>
        </p:nvGrpSpPr>
        <p:grpSpPr>
          <a:xfrm>
            <a:off x="4212890" y="2416670"/>
            <a:ext cx="3805279" cy="954107"/>
            <a:chOff x="4212890" y="1329036"/>
            <a:chExt cx="3805279" cy="954107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61CF266-E203-48F3-AE13-B4A2127BDCE9}"/>
                </a:ext>
              </a:extLst>
            </p:cNvPr>
            <p:cNvSpPr/>
            <p:nvPr/>
          </p:nvSpPr>
          <p:spPr>
            <a:xfrm>
              <a:off x="4212890" y="1329036"/>
              <a:ext cx="3766212" cy="9541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F83ED7-0DAD-4656-950F-808A8090219D}"/>
                </a:ext>
              </a:extLst>
            </p:cNvPr>
            <p:cNvSpPr/>
            <p:nvPr/>
          </p:nvSpPr>
          <p:spPr>
            <a:xfrm>
              <a:off x="4251957" y="1383721"/>
              <a:ext cx="843825" cy="8438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BBBD4E-F881-4CEF-8603-DCA58DAD6E8C}"/>
                </a:ext>
              </a:extLst>
            </p:cNvPr>
            <p:cNvSpPr/>
            <p:nvPr/>
          </p:nvSpPr>
          <p:spPr>
            <a:xfrm>
              <a:off x="5184855" y="2032986"/>
              <a:ext cx="2218813" cy="494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3190C6-7B84-49F8-9D33-9B5A83EFE2A2}"/>
                </a:ext>
              </a:extLst>
            </p:cNvPr>
            <p:cNvSpPr/>
            <p:nvPr/>
          </p:nvSpPr>
          <p:spPr>
            <a:xfrm>
              <a:off x="5184855" y="2030285"/>
              <a:ext cx="1962705" cy="4949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C68A46-F4B4-44A8-B516-AD32FBD8A146}"/>
                </a:ext>
              </a:extLst>
            </p:cNvPr>
            <p:cNvSpPr txBox="1"/>
            <p:nvPr/>
          </p:nvSpPr>
          <p:spPr>
            <a:xfrm>
              <a:off x="7591348" y="1939617"/>
              <a:ext cx="4268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95%</a:t>
              </a:r>
              <a:endParaRPr lang="en-PH" sz="9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540CC0-8D55-4E9A-81E2-CB66883B1F37}"/>
                </a:ext>
              </a:extLst>
            </p:cNvPr>
            <p:cNvSpPr txBox="1"/>
            <p:nvPr/>
          </p:nvSpPr>
          <p:spPr>
            <a:xfrm>
              <a:off x="5123203" y="1417888"/>
              <a:ext cx="2656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Day 1: Personalized Food to Eat</a:t>
              </a:r>
              <a:endParaRPr lang="en-PH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210651-0603-49BD-B3AB-715CB18408E3}"/>
                </a:ext>
              </a:extLst>
            </p:cNvPr>
            <p:cNvSpPr txBox="1"/>
            <p:nvPr/>
          </p:nvSpPr>
          <p:spPr>
            <a:xfrm>
              <a:off x="5123203" y="1638306"/>
              <a:ext cx="24371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Exercises are based from generated A.I.</a:t>
              </a:r>
              <a:endParaRPr lang="en-PH" sz="10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7F9175-3E63-4DAE-B7EF-63060183DCDC}"/>
              </a:ext>
            </a:extLst>
          </p:cNvPr>
          <p:cNvGrpSpPr/>
          <p:nvPr/>
        </p:nvGrpSpPr>
        <p:grpSpPr>
          <a:xfrm>
            <a:off x="4212890" y="3500826"/>
            <a:ext cx="3805279" cy="954107"/>
            <a:chOff x="4212890" y="1329036"/>
            <a:chExt cx="3805279" cy="95410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133B9CD-8D7B-4DEF-BCB9-5A714D84C637}"/>
                </a:ext>
              </a:extLst>
            </p:cNvPr>
            <p:cNvSpPr/>
            <p:nvPr/>
          </p:nvSpPr>
          <p:spPr>
            <a:xfrm>
              <a:off x="4212890" y="1329036"/>
              <a:ext cx="3766212" cy="9541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8D57E6-6E3F-49E7-A901-26F39D33780B}"/>
                </a:ext>
              </a:extLst>
            </p:cNvPr>
            <p:cNvSpPr/>
            <p:nvPr/>
          </p:nvSpPr>
          <p:spPr>
            <a:xfrm>
              <a:off x="4251957" y="1383721"/>
              <a:ext cx="843825" cy="8438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397F2F-BB96-4B28-B887-A4A3087A008E}"/>
                </a:ext>
              </a:extLst>
            </p:cNvPr>
            <p:cNvSpPr/>
            <p:nvPr/>
          </p:nvSpPr>
          <p:spPr>
            <a:xfrm>
              <a:off x="5184855" y="2032986"/>
              <a:ext cx="2218813" cy="494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F763E-4BBE-40C3-B90B-39EE37922F0C}"/>
                </a:ext>
              </a:extLst>
            </p:cNvPr>
            <p:cNvSpPr/>
            <p:nvPr/>
          </p:nvSpPr>
          <p:spPr>
            <a:xfrm>
              <a:off x="5184855" y="2030285"/>
              <a:ext cx="1962705" cy="4949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1D0B5F-5F01-48EA-AF46-F5F3B033BCDA}"/>
                </a:ext>
              </a:extLst>
            </p:cNvPr>
            <p:cNvSpPr txBox="1"/>
            <p:nvPr/>
          </p:nvSpPr>
          <p:spPr>
            <a:xfrm>
              <a:off x="7591348" y="1939617"/>
              <a:ext cx="4268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95%</a:t>
              </a:r>
              <a:endParaRPr lang="en-PH" sz="9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CF0EF5-C371-439B-9F5A-E4E7EF0C1CEF}"/>
                </a:ext>
              </a:extLst>
            </p:cNvPr>
            <p:cNvSpPr txBox="1"/>
            <p:nvPr/>
          </p:nvSpPr>
          <p:spPr>
            <a:xfrm>
              <a:off x="5123203" y="1417888"/>
              <a:ext cx="2437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Day 1: Personalized Meditation</a:t>
              </a:r>
              <a:endParaRPr lang="en-PH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2A09FC1-1BAE-489F-B6A0-C76CE51FD612}"/>
                </a:ext>
              </a:extLst>
            </p:cNvPr>
            <p:cNvSpPr txBox="1"/>
            <p:nvPr/>
          </p:nvSpPr>
          <p:spPr>
            <a:xfrm>
              <a:off x="5123203" y="1638306"/>
              <a:ext cx="24371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Exercises are based from generated A.I.</a:t>
              </a:r>
              <a:endParaRPr lang="en-PH" sz="1000" dirty="0"/>
            </a:p>
          </p:txBody>
        </p:sp>
      </p:grpSp>
      <p:pic>
        <p:nvPicPr>
          <p:cNvPr id="48" name="Graphic 47" descr="Fork and knife">
            <a:extLst>
              <a:ext uri="{FF2B5EF4-FFF2-40B4-BE49-F238E27FC236}">
                <a16:creationId xmlns:a16="http://schemas.microsoft.com/office/drawing/2014/main" id="{CFDFADCC-18C4-417A-A05A-A1CC30BF0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8657" y="2600318"/>
            <a:ext cx="601516" cy="601516"/>
          </a:xfrm>
          <a:prstGeom prst="rect">
            <a:avLst/>
          </a:prstGeom>
        </p:spPr>
      </p:pic>
      <p:pic>
        <p:nvPicPr>
          <p:cNvPr id="50" name="Graphic 49" descr="Brain">
            <a:extLst>
              <a:ext uri="{FF2B5EF4-FFF2-40B4-BE49-F238E27FC236}">
                <a16:creationId xmlns:a16="http://schemas.microsoft.com/office/drawing/2014/main" id="{AD90E539-2A0F-4773-8557-C466DB55E5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0058" y="3589678"/>
            <a:ext cx="747622" cy="7476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C2309E0-D08C-4F58-836C-2A33D6DD8659}"/>
              </a:ext>
            </a:extLst>
          </p:cNvPr>
          <p:cNvGrpSpPr/>
          <p:nvPr/>
        </p:nvGrpSpPr>
        <p:grpSpPr>
          <a:xfrm>
            <a:off x="3907652" y="6207524"/>
            <a:ext cx="4376691" cy="690790"/>
            <a:chOff x="3907652" y="6207524"/>
            <a:chExt cx="4376691" cy="69079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28E3978-CD38-4345-8E39-14D747618BEE}"/>
                </a:ext>
              </a:extLst>
            </p:cNvPr>
            <p:cNvSpPr/>
            <p:nvPr/>
          </p:nvSpPr>
          <p:spPr>
            <a:xfrm>
              <a:off x="3907652" y="6207524"/>
              <a:ext cx="4376691" cy="677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58" name="Graphic 57" descr="Home">
              <a:extLst>
                <a:ext uri="{FF2B5EF4-FFF2-40B4-BE49-F238E27FC236}">
                  <a16:creationId xmlns:a16="http://schemas.microsoft.com/office/drawing/2014/main" id="{D7F08AAC-D133-436F-8F31-ABBC82ACD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87058" y="6264621"/>
              <a:ext cx="486811" cy="486811"/>
            </a:xfrm>
            <a:prstGeom prst="rect">
              <a:avLst/>
            </a:prstGeom>
          </p:spPr>
        </p:pic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DCDA45AA-0D15-4662-BD38-47060FA64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33870" y="6257682"/>
              <a:ext cx="623017" cy="623017"/>
            </a:xfrm>
            <a:prstGeom prst="rect">
              <a:avLst/>
            </a:prstGeom>
          </p:spPr>
        </p:pic>
        <p:pic>
          <p:nvPicPr>
            <p:cNvPr id="55" name="Graphic 54" descr="Books">
              <a:extLst>
                <a:ext uri="{FF2B5EF4-FFF2-40B4-BE49-F238E27FC236}">
                  <a16:creationId xmlns:a16="http://schemas.microsoft.com/office/drawing/2014/main" id="{CB536D6D-752F-409C-94F4-6F0016766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59526" y="6319585"/>
              <a:ext cx="498985" cy="498985"/>
            </a:xfrm>
            <a:prstGeom prst="rect">
              <a:avLst/>
            </a:prstGeom>
          </p:spPr>
        </p:pic>
        <p:pic>
          <p:nvPicPr>
            <p:cNvPr id="56" name="Graphic 55" descr="Chat">
              <a:extLst>
                <a:ext uri="{FF2B5EF4-FFF2-40B4-BE49-F238E27FC236}">
                  <a16:creationId xmlns:a16="http://schemas.microsoft.com/office/drawing/2014/main" id="{7AF44D6D-8D4A-4644-9358-E9383BC1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4744" y="6215471"/>
              <a:ext cx="682843" cy="68284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0306408-2901-4215-B092-DD4E96490FBC}"/>
                </a:ext>
              </a:extLst>
            </p:cNvPr>
            <p:cNvGrpSpPr/>
            <p:nvPr/>
          </p:nvGrpSpPr>
          <p:grpSpPr>
            <a:xfrm>
              <a:off x="5984261" y="6319585"/>
              <a:ext cx="498986" cy="498986"/>
              <a:chOff x="5984261" y="6319585"/>
              <a:chExt cx="498986" cy="49898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5466F71-6355-44E9-A79E-7B34A81DC00B}"/>
                  </a:ext>
                </a:extLst>
              </p:cNvPr>
              <p:cNvSpPr/>
              <p:nvPr/>
            </p:nvSpPr>
            <p:spPr>
              <a:xfrm>
                <a:off x="5984261" y="6319585"/>
                <a:ext cx="498986" cy="4989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52" name="Graphic 51" descr="Bullseye">
                <a:extLst>
                  <a:ext uri="{FF2B5EF4-FFF2-40B4-BE49-F238E27FC236}">
                    <a16:creationId xmlns:a16="http://schemas.microsoft.com/office/drawing/2014/main" id="{704F1DFB-C233-42F8-895D-6D741E279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017830" y="6353153"/>
                <a:ext cx="431847" cy="4318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25599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GUIDED TLCs PROGRESS MODULE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5D9D0-8355-4DA7-9639-B58BACB130A5}"/>
              </a:ext>
            </a:extLst>
          </p:cNvPr>
          <p:cNvSpPr txBox="1"/>
          <p:nvPr/>
        </p:nvSpPr>
        <p:spPr>
          <a:xfrm>
            <a:off x="4877398" y="771690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Progress</a:t>
            </a:r>
            <a:endParaRPr lang="en-PH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440FF0-3D98-4302-999F-E9E9BD3E5EEF}"/>
              </a:ext>
            </a:extLst>
          </p:cNvPr>
          <p:cNvGrpSpPr/>
          <p:nvPr/>
        </p:nvGrpSpPr>
        <p:grpSpPr>
          <a:xfrm>
            <a:off x="4212890" y="1329036"/>
            <a:ext cx="3805279" cy="954107"/>
            <a:chOff x="4212890" y="1329036"/>
            <a:chExt cx="3805279" cy="95410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BD8D1D6-DBB5-4FAE-9D74-71E17CAFA7AC}"/>
                </a:ext>
              </a:extLst>
            </p:cNvPr>
            <p:cNvSpPr/>
            <p:nvPr/>
          </p:nvSpPr>
          <p:spPr>
            <a:xfrm>
              <a:off x="4212890" y="1329036"/>
              <a:ext cx="3766212" cy="9541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2518C7C-422A-406C-BBF5-11A396310FD1}"/>
                </a:ext>
              </a:extLst>
            </p:cNvPr>
            <p:cNvSpPr/>
            <p:nvPr/>
          </p:nvSpPr>
          <p:spPr>
            <a:xfrm>
              <a:off x="4251957" y="1383721"/>
              <a:ext cx="843825" cy="8438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21" name="Graphic 20" descr="Run">
              <a:extLst>
                <a:ext uri="{FF2B5EF4-FFF2-40B4-BE49-F238E27FC236}">
                  <a16:creationId xmlns:a16="http://schemas.microsoft.com/office/drawing/2014/main" id="{AE9657C3-BB4A-4825-9E89-2F242D8BE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40732" y="1489559"/>
              <a:ext cx="666274" cy="66627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91170B-7376-4672-9B62-00F3CA7A3DD3}"/>
                </a:ext>
              </a:extLst>
            </p:cNvPr>
            <p:cNvSpPr/>
            <p:nvPr/>
          </p:nvSpPr>
          <p:spPr>
            <a:xfrm>
              <a:off x="5184855" y="2032986"/>
              <a:ext cx="2218813" cy="494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6A8659-BECD-4E5D-9D25-BC7E0CEEE479}"/>
                </a:ext>
              </a:extLst>
            </p:cNvPr>
            <p:cNvSpPr/>
            <p:nvPr/>
          </p:nvSpPr>
          <p:spPr>
            <a:xfrm>
              <a:off x="5184855" y="2029965"/>
              <a:ext cx="2218813" cy="4981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62A060-EBD4-4276-892C-EE7FDD686BEB}"/>
                </a:ext>
              </a:extLst>
            </p:cNvPr>
            <p:cNvSpPr txBox="1"/>
            <p:nvPr/>
          </p:nvSpPr>
          <p:spPr>
            <a:xfrm>
              <a:off x="7560400" y="1939617"/>
              <a:ext cx="4577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100%</a:t>
              </a:r>
              <a:endParaRPr lang="en-PH" sz="9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929BBB-5C5F-4F10-B905-EC77B94977FD}"/>
                </a:ext>
              </a:extLst>
            </p:cNvPr>
            <p:cNvSpPr txBox="1"/>
            <p:nvPr/>
          </p:nvSpPr>
          <p:spPr>
            <a:xfrm>
              <a:off x="5123203" y="1417888"/>
              <a:ext cx="2437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Day 14: Personalized Exercises</a:t>
              </a:r>
              <a:endParaRPr lang="en-PH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C9A57D-0966-43B5-96D2-460EDC61FAA3}"/>
                </a:ext>
              </a:extLst>
            </p:cNvPr>
            <p:cNvSpPr txBox="1"/>
            <p:nvPr/>
          </p:nvSpPr>
          <p:spPr>
            <a:xfrm>
              <a:off x="5123203" y="1638306"/>
              <a:ext cx="24371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Exercises are based from generated A.I.</a:t>
              </a:r>
              <a:endParaRPr lang="en-PH" sz="10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EBDA2C-CA9B-4CBB-8950-76ABCC3F5F35}"/>
              </a:ext>
            </a:extLst>
          </p:cNvPr>
          <p:cNvGrpSpPr/>
          <p:nvPr/>
        </p:nvGrpSpPr>
        <p:grpSpPr>
          <a:xfrm>
            <a:off x="4212890" y="2416670"/>
            <a:ext cx="3805279" cy="954107"/>
            <a:chOff x="4212890" y="1329036"/>
            <a:chExt cx="3805279" cy="954107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61CF266-E203-48F3-AE13-B4A2127BDCE9}"/>
                </a:ext>
              </a:extLst>
            </p:cNvPr>
            <p:cNvSpPr/>
            <p:nvPr/>
          </p:nvSpPr>
          <p:spPr>
            <a:xfrm>
              <a:off x="4212890" y="1329036"/>
              <a:ext cx="3766212" cy="9541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F83ED7-0DAD-4656-950F-808A8090219D}"/>
                </a:ext>
              </a:extLst>
            </p:cNvPr>
            <p:cNvSpPr/>
            <p:nvPr/>
          </p:nvSpPr>
          <p:spPr>
            <a:xfrm>
              <a:off x="4251957" y="1383721"/>
              <a:ext cx="843825" cy="8438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BBBD4E-F881-4CEF-8603-DCA58DAD6E8C}"/>
                </a:ext>
              </a:extLst>
            </p:cNvPr>
            <p:cNvSpPr/>
            <p:nvPr/>
          </p:nvSpPr>
          <p:spPr>
            <a:xfrm>
              <a:off x="5184855" y="2032986"/>
              <a:ext cx="2218813" cy="494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3190C6-7B84-49F8-9D33-9B5A83EFE2A2}"/>
                </a:ext>
              </a:extLst>
            </p:cNvPr>
            <p:cNvSpPr/>
            <p:nvPr/>
          </p:nvSpPr>
          <p:spPr>
            <a:xfrm>
              <a:off x="5184855" y="2029965"/>
              <a:ext cx="2218813" cy="4981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C68A46-F4B4-44A8-B516-AD32FBD8A146}"/>
                </a:ext>
              </a:extLst>
            </p:cNvPr>
            <p:cNvSpPr txBox="1"/>
            <p:nvPr/>
          </p:nvSpPr>
          <p:spPr>
            <a:xfrm>
              <a:off x="7560400" y="1939617"/>
              <a:ext cx="4577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100%</a:t>
              </a:r>
              <a:endParaRPr lang="en-PH" sz="9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540CC0-8D55-4E9A-81E2-CB66883B1F37}"/>
                </a:ext>
              </a:extLst>
            </p:cNvPr>
            <p:cNvSpPr txBox="1"/>
            <p:nvPr/>
          </p:nvSpPr>
          <p:spPr>
            <a:xfrm>
              <a:off x="5123203" y="1417888"/>
              <a:ext cx="2656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Day 14: Personalized Food to Eat</a:t>
              </a:r>
              <a:endParaRPr lang="en-PH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210651-0603-49BD-B3AB-715CB18408E3}"/>
                </a:ext>
              </a:extLst>
            </p:cNvPr>
            <p:cNvSpPr txBox="1"/>
            <p:nvPr/>
          </p:nvSpPr>
          <p:spPr>
            <a:xfrm>
              <a:off x="5123203" y="1638306"/>
              <a:ext cx="24371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Exercises are based from generated A.I.</a:t>
              </a:r>
              <a:endParaRPr lang="en-PH" sz="10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7F9175-3E63-4DAE-B7EF-63060183DCDC}"/>
              </a:ext>
            </a:extLst>
          </p:cNvPr>
          <p:cNvGrpSpPr/>
          <p:nvPr/>
        </p:nvGrpSpPr>
        <p:grpSpPr>
          <a:xfrm>
            <a:off x="4212890" y="3500826"/>
            <a:ext cx="3805280" cy="954107"/>
            <a:chOff x="4212890" y="1329036"/>
            <a:chExt cx="3805280" cy="95410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133B9CD-8D7B-4DEF-BCB9-5A714D84C637}"/>
                </a:ext>
              </a:extLst>
            </p:cNvPr>
            <p:cNvSpPr/>
            <p:nvPr/>
          </p:nvSpPr>
          <p:spPr>
            <a:xfrm>
              <a:off x="4212890" y="1329036"/>
              <a:ext cx="3766212" cy="9541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8D57E6-6E3F-49E7-A901-26F39D33780B}"/>
                </a:ext>
              </a:extLst>
            </p:cNvPr>
            <p:cNvSpPr/>
            <p:nvPr/>
          </p:nvSpPr>
          <p:spPr>
            <a:xfrm>
              <a:off x="4251957" y="1383721"/>
              <a:ext cx="843825" cy="8438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397F2F-BB96-4B28-B887-A4A3087A008E}"/>
                </a:ext>
              </a:extLst>
            </p:cNvPr>
            <p:cNvSpPr/>
            <p:nvPr/>
          </p:nvSpPr>
          <p:spPr>
            <a:xfrm>
              <a:off x="5184855" y="2032986"/>
              <a:ext cx="2218813" cy="494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0F763E-4BBE-40C3-B90B-39EE37922F0C}"/>
                </a:ext>
              </a:extLst>
            </p:cNvPr>
            <p:cNvSpPr/>
            <p:nvPr/>
          </p:nvSpPr>
          <p:spPr>
            <a:xfrm>
              <a:off x="5184855" y="2029965"/>
              <a:ext cx="2218813" cy="4981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1D0B5F-5F01-48EA-AF46-F5F3B033BCDA}"/>
                </a:ext>
              </a:extLst>
            </p:cNvPr>
            <p:cNvSpPr txBox="1"/>
            <p:nvPr/>
          </p:nvSpPr>
          <p:spPr>
            <a:xfrm>
              <a:off x="7492742" y="1939617"/>
              <a:ext cx="5254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100%</a:t>
              </a:r>
              <a:endParaRPr lang="en-PH" sz="9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CF0EF5-C371-439B-9F5A-E4E7EF0C1CEF}"/>
                </a:ext>
              </a:extLst>
            </p:cNvPr>
            <p:cNvSpPr txBox="1"/>
            <p:nvPr/>
          </p:nvSpPr>
          <p:spPr>
            <a:xfrm>
              <a:off x="5123203" y="1417888"/>
              <a:ext cx="2656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Day 14: Personalized Meditation</a:t>
              </a:r>
              <a:endParaRPr lang="en-PH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2A09FC1-1BAE-489F-B6A0-C76CE51FD612}"/>
                </a:ext>
              </a:extLst>
            </p:cNvPr>
            <p:cNvSpPr txBox="1"/>
            <p:nvPr/>
          </p:nvSpPr>
          <p:spPr>
            <a:xfrm>
              <a:off x="5123203" y="1638306"/>
              <a:ext cx="24371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Exercises are based from generated A.I.</a:t>
              </a:r>
              <a:endParaRPr lang="en-PH" sz="1000" dirty="0"/>
            </a:p>
          </p:txBody>
        </p:sp>
      </p:grpSp>
      <p:pic>
        <p:nvPicPr>
          <p:cNvPr id="48" name="Graphic 47" descr="Fork and knife">
            <a:extLst>
              <a:ext uri="{FF2B5EF4-FFF2-40B4-BE49-F238E27FC236}">
                <a16:creationId xmlns:a16="http://schemas.microsoft.com/office/drawing/2014/main" id="{CFDFADCC-18C4-417A-A05A-A1CC30BF0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8657" y="2600318"/>
            <a:ext cx="601516" cy="601516"/>
          </a:xfrm>
          <a:prstGeom prst="rect">
            <a:avLst/>
          </a:prstGeom>
        </p:spPr>
      </p:pic>
      <p:pic>
        <p:nvPicPr>
          <p:cNvPr id="50" name="Graphic 49" descr="Brain">
            <a:extLst>
              <a:ext uri="{FF2B5EF4-FFF2-40B4-BE49-F238E27FC236}">
                <a16:creationId xmlns:a16="http://schemas.microsoft.com/office/drawing/2014/main" id="{AD90E539-2A0F-4773-8557-C466DB55E5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0058" y="3589678"/>
            <a:ext cx="747622" cy="7476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D8C3A2A-08D8-44AA-A33D-18D08E833819}"/>
              </a:ext>
            </a:extLst>
          </p:cNvPr>
          <p:cNvSpPr txBox="1"/>
          <p:nvPr/>
        </p:nvSpPr>
        <p:spPr>
          <a:xfrm>
            <a:off x="3907652" y="4525364"/>
            <a:ext cx="437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Congratulations! You have completed the AI Guided TLCs.</a:t>
            </a:r>
            <a:endParaRPr lang="en-PH" sz="1200" b="1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AC36A5-C523-42D9-9A37-499DE8013FC2}"/>
              </a:ext>
            </a:extLst>
          </p:cNvPr>
          <p:cNvSpPr/>
          <p:nvPr/>
        </p:nvSpPr>
        <p:spPr>
          <a:xfrm>
            <a:off x="5191073" y="4968736"/>
            <a:ext cx="1809845" cy="421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View your Certificate</a:t>
            </a:r>
            <a:endParaRPr lang="en-PH" sz="14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F2BE7A2-D4A4-4F28-BB42-00E3D5885F82}"/>
              </a:ext>
            </a:extLst>
          </p:cNvPr>
          <p:cNvGrpSpPr/>
          <p:nvPr/>
        </p:nvGrpSpPr>
        <p:grpSpPr>
          <a:xfrm>
            <a:off x="3907652" y="6207524"/>
            <a:ext cx="4376691" cy="690790"/>
            <a:chOff x="3907652" y="6207524"/>
            <a:chExt cx="4376691" cy="69079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6A2B81-1C64-4F02-BC1D-E1ED6B126B10}"/>
                </a:ext>
              </a:extLst>
            </p:cNvPr>
            <p:cNvSpPr/>
            <p:nvPr/>
          </p:nvSpPr>
          <p:spPr>
            <a:xfrm>
              <a:off x="3907652" y="6207524"/>
              <a:ext cx="4376691" cy="677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53" name="Graphic 52" descr="Home">
              <a:extLst>
                <a:ext uri="{FF2B5EF4-FFF2-40B4-BE49-F238E27FC236}">
                  <a16:creationId xmlns:a16="http://schemas.microsoft.com/office/drawing/2014/main" id="{3B104673-35D3-4ABD-9BD8-FBA85DB53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87058" y="6264621"/>
              <a:ext cx="486811" cy="486811"/>
            </a:xfrm>
            <a:prstGeom prst="rect">
              <a:avLst/>
            </a:prstGeom>
          </p:spPr>
        </p:pic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E5D9A8FB-A312-4145-9698-2908DB46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33870" y="6257682"/>
              <a:ext cx="623017" cy="623017"/>
            </a:xfrm>
            <a:prstGeom prst="rect">
              <a:avLst/>
            </a:prstGeom>
          </p:spPr>
        </p:pic>
        <p:pic>
          <p:nvPicPr>
            <p:cNvPr id="55" name="Graphic 54" descr="Books">
              <a:extLst>
                <a:ext uri="{FF2B5EF4-FFF2-40B4-BE49-F238E27FC236}">
                  <a16:creationId xmlns:a16="http://schemas.microsoft.com/office/drawing/2014/main" id="{EB6E9DBF-61CE-4FF4-979C-2F42C1D1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59526" y="6319585"/>
              <a:ext cx="498985" cy="498985"/>
            </a:xfrm>
            <a:prstGeom prst="rect">
              <a:avLst/>
            </a:prstGeom>
          </p:spPr>
        </p:pic>
        <p:pic>
          <p:nvPicPr>
            <p:cNvPr id="56" name="Graphic 55" descr="Chat">
              <a:extLst>
                <a:ext uri="{FF2B5EF4-FFF2-40B4-BE49-F238E27FC236}">
                  <a16:creationId xmlns:a16="http://schemas.microsoft.com/office/drawing/2014/main" id="{CC2DA034-FB87-4F3A-9265-DF58CE35B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44744" y="6215471"/>
              <a:ext cx="682843" cy="682843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62F20A4-E51C-4890-BDDA-9C0226E78F60}"/>
                </a:ext>
              </a:extLst>
            </p:cNvPr>
            <p:cNvGrpSpPr/>
            <p:nvPr/>
          </p:nvGrpSpPr>
          <p:grpSpPr>
            <a:xfrm>
              <a:off x="5984261" y="6319585"/>
              <a:ext cx="498986" cy="498986"/>
              <a:chOff x="5984261" y="6319585"/>
              <a:chExt cx="498986" cy="498986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A03C52A-2C4D-4055-AF91-686E35ABE5E9}"/>
                  </a:ext>
                </a:extLst>
              </p:cNvPr>
              <p:cNvSpPr/>
              <p:nvPr/>
            </p:nvSpPr>
            <p:spPr>
              <a:xfrm>
                <a:off x="5984261" y="6319585"/>
                <a:ext cx="498986" cy="4989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59" name="Graphic 58" descr="Bullseye">
                <a:extLst>
                  <a:ext uri="{FF2B5EF4-FFF2-40B4-BE49-F238E27FC236}">
                    <a16:creationId xmlns:a16="http://schemas.microsoft.com/office/drawing/2014/main" id="{6EBF3351-DFEB-4C43-BA05-3C52DCC76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017830" y="6353153"/>
                <a:ext cx="431847" cy="4318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6681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GUIDED TLCs PROGRESS MODULE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5D9D0-8355-4DA7-9639-B58BACB130A5}"/>
              </a:ext>
            </a:extLst>
          </p:cNvPr>
          <p:cNvSpPr txBox="1"/>
          <p:nvPr/>
        </p:nvSpPr>
        <p:spPr>
          <a:xfrm>
            <a:off x="4877398" y="771690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Progress</a:t>
            </a:r>
            <a:endParaRPr lang="en-P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D8D1D6-DBB5-4FAE-9D74-71E17CAFA7AC}"/>
              </a:ext>
            </a:extLst>
          </p:cNvPr>
          <p:cNvSpPr/>
          <p:nvPr/>
        </p:nvSpPr>
        <p:spPr>
          <a:xfrm>
            <a:off x="4212890" y="1329036"/>
            <a:ext cx="3766212" cy="298006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929BBB-5C5F-4F10-B905-EC77B94977FD}"/>
              </a:ext>
            </a:extLst>
          </p:cNvPr>
          <p:cNvSpPr txBox="1"/>
          <p:nvPr/>
        </p:nvSpPr>
        <p:spPr>
          <a:xfrm>
            <a:off x="4261939" y="2159028"/>
            <a:ext cx="36556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This is to certify that [First Name] [Middle Name] [Last Name] has completed the Guided Therapeutic Lifestyle Changes recommended by Artificial Intelligence based on the results of the Mental Health Inventory-38 (MHI-38) survey.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AC36A5-C523-42D9-9A37-499DE8013FC2}"/>
              </a:ext>
            </a:extLst>
          </p:cNvPr>
          <p:cNvSpPr/>
          <p:nvPr/>
        </p:nvSpPr>
        <p:spPr>
          <a:xfrm>
            <a:off x="4877398" y="4386487"/>
            <a:ext cx="2520962" cy="421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Share your certificate in Facebook</a:t>
            </a:r>
            <a:endParaRPr lang="en-PH" sz="1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BF569C0-2D0A-4072-A72F-74CE8CBA2D82}"/>
              </a:ext>
            </a:extLst>
          </p:cNvPr>
          <p:cNvSpPr/>
          <p:nvPr/>
        </p:nvSpPr>
        <p:spPr>
          <a:xfrm>
            <a:off x="4426092" y="5322866"/>
            <a:ext cx="3327370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Retake the MHI-38 Survey Now</a:t>
            </a:r>
            <a:endParaRPr lang="en-PH" sz="1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617310-6FB8-4A05-895E-2F5EFB88CF95}"/>
              </a:ext>
            </a:extLst>
          </p:cNvPr>
          <p:cNvGrpSpPr/>
          <p:nvPr/>
        </p:nvGrpSpPr>
        <p:grpSpPr>
          <a:xfrm>
            <a:off x="5048593" y="1398049"/>
            <a:ext cx="2082367" cy="644910"/>
            <a:chOff x="4629151" y="1245390"/>
            <a:chExt cx="2839664" cy="87944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940674D-3F8A-4249-9B59-CB6178D8BEFC}"/>
                </a:ext>
              </a:extLst>
            </p:cNvPr>
            <p:cNvSpPr/>
            <p:nvPr/>
          </p:nvSpPr>
          <p:spPr>
            <a:xfrm>
              <a:off x="4629151" y="1245390"/>
              <a:ext cx="879446" cy="8794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8210FE-24D4-40C7-9438-D6113A2981ED}"/>
                </a:ext>
              </a:extLst>
            </p:cNvPr>
            <p:cNvSpPr txBox="1"/>
            <p:nvPr/>
          </p:nvSpPr>
          <p:spPr>
            <a:xfrm>
              <a:off x="5545583" y="1418621"/>
              <a:ext cx="1923232" cy="62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AI Guided TLCs Mental Health App</a:t>
              </a:r>
              <a:endParaRPr lang="en-PH" sz="1200" b="1" dirty="0"/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D2E3B4A-842C-425E-8B82-C3E5C3335780}"/>
              </a:ext>
            </a:extLst>
          </p:cNvPr>
          <p:cNvSpPr/>
          <p:nvPr/>
        </p:nvSpPr>
        <p:spPr>
          <a:xfrm>
            <a:off x="4877398" y="4881736"/>
            <a:ext cx="2520962" cy="3704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Download</a:t>
            </a:r>
            <a:endParaRPr lang="en-PH" sz="1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7ACA7C-C974-4B7A-A82F-579373707D4D}"/>
              </a:ext>
            </a:extLst>
          </p:cNvPr>
          <p:cNvGrpSpPr/>
          <p:nvPr/>
        </p:nvGrpSpPr>
        <p:grpSpPr>
          <a:xfrm>
            <a:off x="3907652" y="6207524"/>
            <a:ext cx="4376691" cy="690790"/>
            <a:chOff x="3907652" y="6207524"/>
            <a:chExt cx="4376691" cy="6907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068F60-912A-48F1-AB6A-0C5AA5B6DDC9}"/>
                </a:ext>
              </a:extLst>
            </p:cNvPr>
            <p:cNvSpPr/>
            <p:nvPr/>
          </p:nvSpPr>
          <p:spPr>
            <a:xfrm>
              <a:off x="3907652" y="6207524"/>
              <a:ext cx="4376691" cy="677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23" name="Graphic 22" descr="Home">
              <a:extLst>
                <a:ext uri="{FF2B5EF4-FFF2-40B4-BE49-F238E27FC236}">
                  <a16:creationId xmlns:a16="http://schemas.microsoft.com/office/drawing/2014/main" id="{9B05F238-F9E2-4ABB-B6F1-7F1802EF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87058" y="6264621"/>
              <a:ext cx="486811" cy="486811"/>
            </a:xfrm>
            <a:prstGeom prst="rect">
              <a:avLst/>
            </a:prstGeom>
          </p:spPr>
        </p:pic>
        <p:pic>
          <p:nvPicPr>
            <p:cNvPr id="24" name="Graphic 23" descr="Single gear">
              <a:extLst>
                <a:ext uri="{FF2B5EF4-FFF2-40B4-BE49-F238E27FC236}">
                  <a16:creationId xmlns:a16="http://schemas.microsoft.com/office/drawing/2014/main" id="{951D7019-A595-498D-B290-E04392825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33870" y="6257682"/>
              <a:ext cx="623017" cy="623017"/>
            </a:xfrm>
            <a:prstGeom prst="rect">
              <a:avLst/>
            </a:prstGeom>
          </p:spPr>
        </p:pic>
        <p:pic>
          <p:nvPicPr>
            <p:cNvPr id="25" name="Graphic 24" descr="Books">
              <a:extLst>
                <a:ext uri="{FF2B5EF4-FFF2-40B4-BE49-F238E27FC236}">
                  <a16:creationId xmlns:a16="http://schemas.microsoft.com/office/drawing/2014/main" id="{E29BAA8A-1DF4-4483-A7E8-4B1CEE85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59526" y="6319585"/>
              <a:ext cx="498985" cy="498985"/>
            </a:xfrm>
            <a:prstGeom prst="rect">
              <a:avLst/>
            </a:prstGeom>
          </p:spPr>
        </p:pic>
        <p:pic>
          <p:nvPicPr>
            <p:cNvPr id="27" name="Graphic 26" descr="Chat">
              <a:extLst>
                <a:ext uri="{FF2B5EF4-FFF2-40B4-BE49-F238E27FC236}">
                  <a16:creationId xmlns:a16="http://schemas.microsoft.com/office/drawing/2014/main" id="{26F4A95D-1ADA-4AF2-83A9-2AD141F1B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44744" y="6215471"/>
              <a:ext cx="682843" cy="682843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32DB8C0-BD5F-49DA-8E85-E29AD559D2B3}"/>
                </a:ext>
              </a:extLst>
            </p:cNvPr>
            <p:cNvGrpSpPr/>
            <p:nvPr/>
          </p:nvGrpSpPr>
          <p:grpSpPr>
            <a:xfrm>
              <a:off x="5984261" y="6319585"/>
              <a:ext cx="498986" cy="498986"/>
              <a:chOff x="5984261" y="6319585"/>
              <a:chExt cx="498986" cy="498986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95E7D1F-0B53-4EB3-833B-C5722BD1BA15}"/>
                  </a:ext>
                </a:extLst>
              </p:cNvPr>
              <p:cNvSpPr/>
              <p:nvPr/>
            </p:nvSpPr>
            <p:spPr>
              <a:xfrm>
                <a:off x="5984261" y="6319585"/>
                <a:ext cx="498986" cy="49898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30" name="Graphic 29" descr="Bullseye">
                <a:extLst>
                  <a:ext uri="{FF2B5EF4-FFF2-40B4-BE49-F238E27FC236}">
                    <a16:creationId xmlns:a16="http://schemas.microsoft.com/office/drawing/2014/main" id="{EB2CF31F-2887-4F3F-9EC1-67DBE109A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017830" y="6353153"/>
                <a:ext cx="431847" cy="4318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26637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877399" y="989110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Welcome, [First Name] !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478508" y="3980303"/>
            <a:ext cx="34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last time you took this survey was </a:t>
            </a:r>
            <a:r>
              <a:rPr lang="en-US" sz="1200" b="1" dirty="0"/>
              <a:t>6/11/2023. </a:t>
            </a:r>
            <a:r>
              <a:rPr lang="en-US" sz="1200" dirty="0"/>
              <a:t>It is recommended that you take this every two weeks to see how you progress</a:t>
            </a:r>
            <a:endParaRPr lang="en-PH" sz="12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4532652" y="4694373"/>
            <a:ext cx="3327370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Retake the MHI-38 Survey Now</a:t>
            </a:r>
            <a:endParaRPr lang="en-PH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28B17-C676-4EF6-BB0A-D6AC9E1CE411}"/>
              </a:ext>
            </a:extLst>
          </p:cNvPr>
          <p:cNvSpPr txBox="1"/>
          <p:nvPr/>
        </p:nvSpPr>
        <p:spPr>
          <a:xfrm>
            <a:off x="461639" y="455382"/>
            <a:ext cx="2601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Mobile App END-USER</a:t>
            </a:r>
          </a:p>
          <a:p>
            <a:r>
              <a:rPr lang="en-US" b="1" dirty="0"/>
              <a:t>(Student and Employees) Dashboard</a:t>
            </a:r>
            <a:endParaRPr lang="en-PH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45A7B5-2DFC-4619-961A-247A78425B75}"/>
              </a:ext>
            </a:extLst>
          </p:cNvPr>
          <p:cNvSpPr/>
          <p:nvPr/>
        </p:nvSpPr>
        <p:spPr>
          <a:xfrm>
            <a:off x="4967721" y="1850702"/>
            <a:ext cx="2256551" cy="200404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Current well-being score</a:t>
            </a:r>
            <a:endParaRPr lang="en-PH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32929ED-FEB9-4B91-81D3-26CC008089E3}"/>
              </a:ext>
            </a:extLst>
          </p:cNvPr>
          <p:cNvSpPr/>
          <p:nvPr/>
        </p:nvSpPr>
        <p:spPr>
          <a:xfrm>
            <a:off x="5777958" y="1542754"/>
            <a:ext cx="636075" cy="615895"/>
          </a:xfrm>
          <a:prstGeom prst="ellips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35%</a:t>
            </a:r>
            <a:endParaRPr lang="en-PH" sz="1200" b="1" dirty="0">
              <a:solidFill>
                <a:srgbClr val="C00000"/>
              </a:solidFill>
            </a:endParaRP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A6E96DEA-76D7-4D47-93A5-4678B3C5064F}"/>
              </a:ext>
            </a:extLst>
          </p:cNvPr>
          <p:cNvSpPr/>
          <p:nvPr/>
        </p:nvSpPr>
        <p:spPr>
          <a:xfrm>
            <a:off x="9253491" y="2265182"/>
            <a:ext cx="2583402" cy="141154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2027"/>
              <a:gd name="adj6" fmla="val -5422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only retake the survey if the user completed the AI Guided TLCs Recommendation</a:t>
            </a:r>
            <a:endParaRPr lang="en-PH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69DA05-F4F8-4323-9878-60BC05B23899}"/>
              </a:ext>
            </a:extLst>
          </p:cNvPr>
          <p:cNvSpPr/>
          <p:nvPr/>
        </p:nvSpPr>
        <p:spPr>
          <a:xfrm>
            <a:off x="4833479" y="5125909"/>
            <a:ext cx="2525032" cy="378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 My Guided TLCs</a:t>
            </a:r>
            <a:endParaRPr lang="en-PH" sz="1600" dirty="0"/>
          </a:p>
        </p:txBody>
      </p:sp>
      <p:sp>
        <p:nvSpPr>
          <p:cNvPr id="25" name="Callout: Double Bent Line 24">
            <a:extLst>
              <a:ext uri="{FF2B5EF4-FFF2-40B4-BE49-F238E27FC236}">
                <a16:creationId xmlns:a16="http://schemas.microsoft.com/office/drawing/2014/main" id="{AA71004A-2DE9-4D2E-A361-86F9E6428313}"/>
              </a:ext>
            </a:extLst>
          </p:cNvPr>
          <p:cNvSpPr/>
          <p:nvPr/>
        </p:nvSpPr>
        <p:spPr>
          <a:xfrm>
            <a:off x="1213690" y="1437079"/>
            <a:ext cx="1717166" cy="1011595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17745"/>
              <a:gd name="adj6" fmla="val -16272"/>
              <a:gd name="adj7" fmla="val 487576"/>
              <a:gd name="adj8" fmla="val 35417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Courses</a:t>
            </a:r>
          </a:p>
          <a:p>
            <a:pPr algn="ctr"/>
            <a:r>
              <a:rPr lang="en-US" dirty="0"/>
              <a:t>Module</a:t>
            </a:r>
            <a:endParaRPr lang="en-PH" dirty="0"/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B5389A4C-0307-4B7F-BE19-2A69BB2053B1}"/>
              </a:ext>
            </a:extLst>
          </p:cNvPr>
          <p:cNvSpPr/>
          <p:nvPr/>
        </p:nvSpPr>
        <p:spPr>
          <a:xfrm>
            <a:off x="9077694" y="3766902"/>
            <a:ext cx="2929354" cy="21922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671"/>
              <a:gd name="adj6" fmla="val -4224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Settings Module: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View and Edit Profile</a:t>
            </a:r>
          </a:p>
          <a:p>
            <a:pPr algn="ctr"/>
            <a:r>
              <a:rPr lang="en-US" dirty="0"/>
              <a:t>Notifications</a:t>
            </a:r>
          </a:p>
          <a:p>
            <a:pPr algn="ctr"/>
            <a:r>
              <a:rPr lang="en-US" dirty="0"/>
              <a:t>Language (English or Filipino)</a:t>
            </a:r>
          </a:p>
          <a:p>
            <a:pPr algn="ctr"/>
            <a:r>
              <a:rPr lang="en-PH" dirty="0"/>
              <a:t>Logout</a:t>
            </a:r>
          </a:p>
        </p:txBody>
      </p:sp>
      <p:sp>
        <p:nvSpPr>
          <p:cNvPr id="28" name="Callout: Double Bent Line 27">
            <a:extLst>
              <a:ext uri="{FF2B5EF4-FFF2-40B4-BE49-F238E27FC236}">
                <a16:creationId xmlns:a16="http://schemas.microsoft.com/office/drawing/2014/main" id="{1C0DBE08-AB99-4546-ABC3-310300C267B0}"/>
              </a:ext>
            </a:extLst>
          </p:cNvPr>
          <p:cNvSpPr/>
          <p:nvPr/>
        </p:nvSpPr>
        <p:spPr>
          <a:xfrm>
            <a:off x="355107" y="3429000"/>
            <a:ext cx="1717166" cy="92333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17745"/>
              <a:gd name="adj6" fmla="val -16272"/>
              <a:gd name="adj7" fmla="val 311749"/>
              <a:gd name="adj8" fmla="val 34831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Guided TLCs Progress Module</a:t>
            </a:r>
            <a:endParaRPr lang="en-PH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3874B1-6F89-4044-9816-F40CA2E3339E}"/>
              </a:ext>
            </a:extLst>
          </p:cNvPr>
          <p:cNvGrpSpPr/>
          <p:nvPr/>
        </p:nvGrpSpPr>
        <p:grpSpPr>
          <a:xfrm>
            <a:off x="3907652" y="6207524"/>
            <a:ext cx="4376691" cy="690790"/>
            <a:chOff x="3907652" y="6207524"/>
            <a:chExt cx="4376691" cy="6907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37631D-4AF0-44DE-8069-0ECD2007D076}"/>
                </a:ext>
              </a:extLst>
            </p:cNvPr>
            <p:cNvSpPr/>
            <p:nvPr/>
          </p:nvSpPr>
          <p:spPr>
            <a:xfrm>
              <a:off x="3907652" y="6207524"/>
              <a:ext cx="4376691" cy="677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9" name="Graphic 18" descr="Bullseye">
              <a:extLst>
                <a:ext uri="{FF2B5EF4-FFF2-40B4-BE49-F238E27FC236}">
                  <a16:creationId xmlns:a16="http://schemas.microsoft.com/office/drawing/2014/main" id="{B35BFD0E-97B2-4F71-BA30-AC3C3B952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77504" y="6319585"/>
              <a:ext cx="498985" cy="49898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EF0E1B2-ADB6-4918-8646-C77792193C0B}"/>
                </a:ext>
              </a:extLst>
            </p:cNvPr>
            <p:cNvGrpSpPr/>
            <p:nvPr/>
          </p:nvGrpSpPr>
          <p:grpSpPr>
            <a:xfrm>
              <a:off x="4229015" y="6302020"/>
              <a:ext cx="498986" cy="498986"/>
              <a:chOff x="5545583" y="5758799"/>
              <a:chExt cx="913761" cy="91376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AAF8FD5-CE84-4F1C-912D-A93B12ED31CE}"/>
                  </a:ext>
                </a:extLst>
              </p:cNvPr>
              <p:cNvSpPr/>
              <p:nvPr/>
            </p:nvSpPr>
            <p:spPr>
              <a:xfrm>
                <a:off x="5545583" y="5758799"/>
                <a:ext cx="913761" cy="9137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1" name="Graphic 20" descr="Home">
                <a:extLst>
                  <a:ext uri="{FF2B5EF4-FFF2-40B4-BE49-F238E27FC236}">
                    <a16:creationId xmlns:a16="http://schemas.microsoft.com/office/drawing/2014/main" id="{E8E6CED1-F72C-43E0-9974-F36B4CF84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12829" y="5874868"/>
                <a:ext cx="581433" cy="581433"/>
              </a:xfrm>
              <a:prstGeom prst="rect">
                <a:avLst/>
              </a:prstGeom>
            </p:spPr>
          </p:pic>
        </p:grpSp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8BAB46FB-FF17-4458-A836-388B4C44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33870" y="6257682"/>
              <a:ext cx="623017" cy="623017"/>
            </a:xfrm>
            <a:prstGeom prst="rect">
              <a:avLst/>
            </a:prstGeom>
          </p:spPr>
        </p:pic>
        <p:pic>
          <p:nvPicPr>
            <p:cNvPr id="18" name="Graphic 17" descr="Books">
              <a:extLst>
                <a:ext uri="{FF2B5EF4-FFF2-40B4-BE49-F238E27FC236}">
                  <a16:creationId xmlns:a16="http://schemas.microsoft.com/office/drawing/2014/main" id="{A1643ADE-992D-4398-85B5-A8DA0ED3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59526" y="6319585"/>
              <a:ext cx="498985" cy="498985"/>
            </a:xfrm>
            <a:prstGeom prst="rect">
              <a:avLst/>
            </a:prstGeom>
          </p:spPr>
        </p:pic>
        <p:pic>
          <p:nvPicPr>
            <p:cNvPr id="24" name="Graphic 23" descr="Chat">
              <a:extLst>
                <a:ext uri="{FF2B5EF4-FFF2-40B4-BE49-F238E27FC236}">
                  <a16:creationId xmlns:a16="http://schemas.microsoft.com/office/drawing/2014/main" id="{7D307108-EFB0-4AB0-B07C-40556555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44744" y="6215471"/>
              <a:ext cx="682843" cy="682843"/>
            </a:xfrm>
            <a:prstGeom prst="rect">
              <a:avLst/>
            </a:prstGeom>
          </p:spPr>
        </p:pic>
      </p:grpSp>
      <p:sp>
        <p:nvSpPr>
          <p:cNvPr id="29" name="Callout: Double Bent Line 28">
            <a:extLst>
              <a:ext uri="{FF2B5EF4-FFF2-40B4-BE49-F238E27FC236}">
                <a16:creationId xmlns:a16="http://schemas.microsoft.com/office/drawing/2014/main" id="{1DC2B4FC-51D7-4FEF-8063-F7A55668F749}"/>
              </a:ext>
            </a:extLst>
          </p:cNvPr>
          <p:cNvSpPr/>
          <p:nvPr/>
        </p:nvSpPr>
        <p:spPr>
          <a:xfrm>
            <a:off x="414215" y="5205084"/>
            <a:ext cx="1717166" cy="92333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17745"/>
              <a:gd name="adj6" fmla="val -16272"/>
              <a:gd name="adj7" fmla="val 117529"/>
              <a:gd name="adj8" fmla="val 2811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Messaging Chat Module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90845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COURSES MODULE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5D9D0-8355-4DA7-9639-B58BACB130A5}"/>
              </a:ext>
            </a:extLst>
          </p:cNvPr>
          <p:cNvSpPr txBox="1"/>
          <p:nvPr/>
        </p:nvSpPr>
        <p:spPr>
          <a:xfrm>
            <a:off x="4877398" y="771690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COURSES</a:t>
            </a:r>
            <a:endParaRPr lang="en-P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068F60-912A-48F1-AB6A-0C5AA5B6DDC9}"/>
              </a:ext>
            </a:extLst>
          </p:cNvPr>
          <p:cNvSpPr/>
          <p:nvPr/>
        </p:nvSpPr>
        <p:spPr>
          <a:xfrm>
            <a:off x="3907652" y="6207524"/>
            <a:ext cx="4376691" cy="67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3" name="Graphic 22" descr="Home">
            <a:extLst>
              <a:ext uri="{FF2B5EF4-FFF2-40B4-BE49-F238E27FC236}">
                <a16:creationId xmlns:a16="http://schemas.microsoft.com/office/drawing/2014/main" id="{9B05F238-F9E2-4ABB-B6F1-7F1802EF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7058" y="6264621"/>
            <a:ext cx="486811" cy="486811"/>
          </a:xfrm>
          <a:prstGeom prst="rect">
            <a:avLst/>
          </a:prstGeom>
        </p:spPr>
      </p:pic>
      <p:pic>
        <p:nvPicPr>
          <p:cNvPr id="24" name="Graphic 23" descr="Single gear">
            <a:extLst>
              <a:ext uri="{FF2B5EF4-FFF2-40B4-BE49-F238E27FC236}">
                <a16:creationId xmlns:a16="http://schemas.microsoft.com/office/drawing/2014/main" id="{951D7019-A595-498D-B290-E04392825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3870" y="6257682"/>
            <a:ext cx="623017" cy="623017"/>
          </a:xfrm>
          <a:prstGeom prst="rect">
            <a:avLst/>
          </a:prstGeom>
        </p:spPr>
      </p:pic>
      <p:pic>
        <p:nvPicPr>
          <p:cNvPr id="27" name="Graphic 26" descr="Chat">
            <a:extLst>
              <a:ext uri="{FF2B5EF4-FFF2-40B4-BE49-F238E27FC236}">
                <a16:creationId xmlns:a16="http://schemas.microsoft.com/office/drawing/2014/main" id="{26F4A95D-1ADA-4AF2-83A9-2AD141F1B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744" y="6215471"/>
            <a:ext cx="682843" cy="68284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95E7D1F-0B53-4EB3-833B-C5722BD1BA15}"/>
              </a:ext>
            </a:extLst>
          </p:cNvPr>
          <p:cNvSpPr/>
          <p:nvPr/>
        </p:nvSpPr>
        <p:spPr>
          <a:xfrm>
            <a:off x="6885390" y="6314998"/>
            <a:ext cx="498986" cy="4989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0" name="Graphic 29" descr="Bullseye">
            <a:extLst>
              <a:ext uri="{FF2B5EF4-FFF2-40B4-BE49-F238E27FC236}">
                <a16:creationId xmlns:a16="http://schemas.microsoft.com/office/drawing/2014/main" id="{EB2CF31F-2887-4F3F-9EC1-67DBE109A3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7830" y="6294733"/>
            <a:ext cx="498986" cy="4989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F23F8D6-C8E0-4FE6-9C1F-677862E1C3BC}"/>
              </a:ext>
            </a:extLst>
          </p:cNvPr>
          <p:cNvGrpSpPr/>
          <p:nvPr/>
        </p:nvGrpSpPr>
        <p:grpSpPr>
          <a:xfrm>
            <a:off x="4212894" y="1569799"/>
            <a:ext cx="3766212" cy="4539104"/>
            <a:chOff x="4212894" y="1329036"/>
            <a:chExt cx="3766212" cy="453910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BD8D1D6-DBB5-4FAE-9D74-71E17CAFA7AC}"/>
                </a:ext>
              </a:extLst>
            </p:cNvPr>
            <p:cNvSpPr/>
            <p:nvPr/>
          </p:nvSpPr>
          <p:spPr>
            <a:xfrm>
              <a:off x="4212894" y="1329036"/>
              <a:ext cx="3766212" cy="45391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B6BD01-5CEF-4767-BEA0-CF9E9535B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" t="19380" r="2965" b="19380"/>
            <a:stretch/>
          </p:blipFill>
          <p:spPr>
            <a:xfrm>
              <a:off x="4614676" y="1468142"/>
              <a:ext cx="2944368" cy="419992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047D79C-00BB-4ED2-B6E6-6E6D9436BA0C}"/>
              </a:ext>
            </a:extLst>
          </p:cNvPr>
          <p:cNvSpPr txBox="1"/>
          <p:nvPr/>
        </p:nvSpPr>
        <p:spPr>
          <a:xfrm>
            <a:off x="4877398" y="771489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COURSES</a:t>
            </a:r>
            <a:endParaRPr lang="en-P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5C3C4C-5877-4A24-B1AA-EFCD7D10F9DE}"/>
              </a:ext>
            </a:extLst>
          </p:cNvPr>
          <p:cNvSpPr txBox="1"/>
          <p:nvPr/>
        </p:nvSpPr>
        <p:spPr>
          <a:xfrm>
            <a:off x="4623812" y="1113246"/>
            <a:ext cx="2944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Which would you like to learn today?</a:t>
            </a:r>
            <a:endParaRPr lang="en-PH" sz="1400" dirty="0"/>
          </a:p>
        </p:txBody>
      </p:sp>
      <p:pic>
        <p:nvPicPr>
          <p:cNvPr id="25" name="Graphic 24" descr="Books">
            <a:extLst>
              <a:ext uri="{FF2B5EF4-FFF2-40B4-BE49-F238E27FC236}">
                <a16:creationId xmlns:a16="http://schemas.microsoft.com/office/drawing/2014/main" id="{E29BAA8A-1DF4-4483-A7E8-4B1CEE851B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35835" y="6353153"/>
            <a:ext cx="422677" cy="4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21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COURSES MODULE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5D9D0-8355-4DA7-9639-B58BACB130A5}"/>
              </a:ext>
            </a:extLst>
          </p:cNvPr>
          <p:cNvSpPr txBox="1"/>
          <p:nvPr/>
        </p:nvSpPr>
        <p:spPr>
          <a:xfrm>
            <a:off x="4877398" y="771690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COURSES</a:t>
            </a:r>
            <a:endParaRPr lang="en-P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068F60-912A-48F1-AB6A-0C5AA5B6DDC9}"/>
              </a:ext>
            </a:extLst>
          </p:cNvPr>
          <p:cNvSpPr/>
          <p:nvPr/>
        </p:nvSpPr>
        <p:spPr>
          <a:xfrm>
            <a:off x="3907652" y="6207524"/>
            <a:ext cx="4376691" cy="67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3" name="Graphic 22" descr="Home">
            <a:extLst>
              <a:ext uri="{FF2B5EF4-FFF2-40B4-BE49-F238E27FC236}">
                <a16:creationId xmlns:a16="http://schemas.microsoft.com/office/drawing/2014/main" id="{9B05F238-F9E2-4ABB-B6F1-7F1802EF6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7058" y="6264621"/>
            <a:ext cx="486811" cy="486811"/>
          </a:xfrm>
          <a:prstGeom prst="rect">
            <a:avLst/>
          </a:prstGeom>
        </p:spPr>
      </p:pic>
      <p:pic>
        <p:nvPicPr>
          <p:cNvPr id="24" name="Graphic 23" descr="Single gear">
            <a:extLst>
              <a:ext uri="{FF2B5EF4-FFF2-40B4-BE49-F238E27FC236}">
                <a16:creationId xmlns:a16="http://schemas.microsoft.com/office/drawing/2014/main" id="{951D7019-A595-498D-B290-E04392825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3870" y="6257682"/>
            <a:ext cx="623017" cy="623017"/>
          </a:xfrm>
          <a:prstGeom prst="rect">
            <a:avLst/>
          </a:prstGeom>
        </p:spPr>
      </p:pic>
      <p:pic>
        <p:nvPicPr>
          <p:cNvPr id="27" name="Graphic 26" descr="Chat">
            <a:extLst>
              <a:ext uri="{FF2B5EF4-FFF2-40B4-BE49-F238E27FC236}">
                <a16:creationId xmlns:a16="http://schemas.microsoft.com/office/drawing/2014/main" id="{26F4A95D-1ADA-4AF2-83A9-2AD141F1BF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4744" y="6215471"/>
            <a:ext cx="682843" cy="68284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95E7D1F-0B53-4EB3-833B-C5722BD1BA15}"/>
              </a:ext>
            </a:extLst>
          </p:cNvPr>
          <p:cNvSpPr/>
          <p:nvPr/>
        </p:nvSpPr>
        <p:spPr>
          <a:xfrm>
            <a:off x="6885390" y="6314998"/>
            <a:ext cx="498986" cy="4989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0" name="Graphic 29" descr="Bullseye">
            <a:extLst>
              <a:ext uri="{FF2B5EF4-FFF2-40B4-BE49-F238E27FC236}">
                <a16:creationId xmlns:a16="http://schemas.microsoft.com/office/drawing/2014/main" id="{EB2CF31F-2887-4F3F-9EC1-67DBE109A3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7830" y="6294733"/>
            <a:ext cx="498986" cy="4989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D8D1D6-DBB5-4FAE-9D74-71E17CAFA7AC}"/>
              </a:ext>
            </a:extLst>
          </p:cNvPr>
          <p:cNvSpPr/>
          <p:nvPr/>
        </p:nvSpPr>
        <p:spPr>
          <a:xfrm>
            <a:off x="4212894" y="1569799"/>
            <a:ext cx="3766212" cy="45391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47D79C-00BB-4ED2-B6E6-6E6D9436BA0C}"/>
              </a:ext>
            </a:extLst>
          </p:cNvPr>
          <p:cNvSpPr txBox="1"/>
          <p:nvPr/>
        </p:nvSpPr>
        <p:spPr>
          <a:xfrm>
            <a:off x="4877398" y="771489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COURSES</a:t>
            </a:r>
            <a:endParaRPr lang="en-P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5C3C4C-5877-4A24-B1AA-EFCD7D10F9DE}"/>
              </a:ext>
            </a:extLst>
          </p:cNvPr>
          <p:cNvSpPr txBox="1"/>
          <p:nvPr/>
        </p:nvSpPr>
        <p:spPr>
          <a:xfrm>
            <a:off x="4623812" y="1113246"/>
            <a:ext cx="2944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Which would you like to learn today?</a:t>
            </a:r>
            <a:endParaRPr lang="en-PH" sz="1400" dirty="0"/>
          </a:p>
        </p:txBody>
      </p:sp>
      <p:pic>
        <p:nvPicPr>
          <p:cNvPr id="25" name="Graphic 24" descr="Books">
            <a:extLst>
              <a:ext uri="{FF2B5EF4-FFF2-40B4-BE49-F238E27FC236}">
                <a16:creationId xmlns:a16="http://schemas.microsoft.com/office/drawing/2014/main" id="{E29BAA8A-1DF4-4483-A7E8-4B1CEE851B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35835" y="6353153"/>
            <a:ext cx="422677" cy="422677"/>
          </a:xfrm>
          <a:prstGeom prst="rect">
            <a:avLst/>
          </a:prstGeom>
        </p:spPr>
      </p:pic>
      <p:pic>
        <p:nvPicPr>
          <p:cNvPr id="2" name="lv_0_20230728143518">
            <a:hlinkClick r:id="" action="ppaction://media"/>
            <a:extLst>
              <a:ext uri="{FF2B5EF4-FFF2-40B4-BE49-F238E27FC236}">
                <a16:creationId xmlns:a16="http://schemas.microsoft.com/office/drawing/2014/main" id="{92E0BE6C-94BA-4F02-8C3B-3552001B0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1679" t="9551" r="1233" b="8797"/>
          <a:stretch/>
        </p:blipFill>
        <p:spPr>
          <a:xfrm>
            <a:off x="4673868" y="1697170"/>
            <a:ext cx="2894311" cy="43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5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DA14D-B30D-4B38-BBEC-1850486F8AB3}"/>
              </a:ext>
            </a:extLst>
          </p:cNvPr>
          <p:cNvSpPr txBox="1"/>
          <p:nvPr/>
        </p:nvSpPr>
        <p:spPr>
          <a:xfrm>
            <a:off x="461639" y="455382"/>
            <a:ext cx="23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COURSES MODULE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5D9D0-8355-4DA7-9639-B58BACB130A5}"/>
              </a:ext>
            </a:extLst>
          </p:cNvPr>
          <p:cNvSpPr txBox="1"/>
          <p:nvPr/>
        </p:nvSpPr>
        <p:spPr>
          <a:xfrm>
            <a:off x="4877398" y="771690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COURSES</a:t>
            </a:r>
            <a:endParaRPr lang="en-PH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068F60-912A-48F1-AB6A-0C5AA5B6DDC9}"/>
              </a:ext>
            </a:extLst>
          </p:cNvPr>
          <p:cNvSpPr/>
          <p:nvPr/>
        </p:nvSpPr>
        <p:spPr>
          <a:xfrm>
            <a:off x="3907652" y="6207524"/>
            <a:ext cx="4376691" cy="67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3" name="Graphic 22" descr="Home">
            <a:extLst>
              <a:ext uri="{FF2B5EF4-FFF2-40B4-BE49-F238E27FC236}">
                <a16:creationId xmlns:a16="http://schemas.microsoft.com/office/drawing/2014/main" id="{9B05F238-F9E2-4ABB-B6F1-7F1802EF6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7058" y="6264621"/>
            <a:ext cx="486811" cy="486811"/>
          </a:xfrm>
          <a:prstGeom prst="rect">
            <a:avLst/>
          </a:prstGeom>
        </p:spPr>
      </p:pic>
      <p:pic>
        <p:nvPicPr>
          <p:cNvPr id="24" name="Graphic 23" descr="Single gear">
            <a:extLst>
              <a:ext uri="{FF2B5EF4-FFF2-40B4-BE49-F238E27FC236}">
                <a16:creationId xmlns:a16="http://schemas.microsoft.com/office/drawing/2014/main" id="{951D7019-A595-498D-B290-E04392825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3870" y="6257682"/>
            <a:ext cx="623017" cy="623017"/>
          </a:xfrm>
          <a:prstGeom prst="rect">
            <a:avLst/>
          </a:prstGeom>
        </p:spPr>
      </p:pic>
      <p:pic>
        <p:nvPicPr>
          <p:cNvPr id="27" name="Graphic 26" descr="Chat">
            <a:extLst>
              <a:ext uri="{FF2B5EF4-FFF2-40B4-BE49-F238E27FC236}">
                <a16:creationId xmlns:a16="http://schemas.microsoft.com/office/drawing/2014/main" id="{26F4A95D-1ADA-4AF2-83A9-2AD141F1B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744" y="6215471"/>
            <a:ext cx="682843" cy="68284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95E7D1F-0B53-4EB3-833B-C5722BD1BA15}"/>
              </a:ext>
            </a:extLst>
          </p:cNvPr>
          <p:cNvSpPr/>
          <p:nvPr/>
        </p:nvSpPr>
        <p:spPr>
          <a:xfrm>
            <a:off x="6885390" y="6314998"/>
            <a:ext cx="498986" cy="4989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0" name="Graphic 29" descr="Bullseye">
            <a:extLst>
              <a:ext uri="{FF2B5EF4-FFF2-40B4-BE49-F238E27FC236}">
                <a16:creationId xmlns:a16="http://schemas.microsoft.com/office/drawing/2014/main" id="{EB2CF31F-2887-4F3F-9EC1-67DBE109A3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7830" y="6294733"/>
            <a:ext cx="498986" cy="4989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F23F8D6-C8E0-4FE6-9C1F-677862E1C3BC}"/>
              </a:ext>
            </a:extLst>
          </p:cNvPr>
          <p:cNvGrpSpPr/>
          <p:nvPr/>
        </p:nvGrpSpPr>
        <p:grpSpPr>
          <a:xfrm>
            <a:off x="4212894" y="1569799"/>
            <a:ext cx="3766212" cy="4539104"/>
            <a:chOff x="4212894" y="1329036"/>
            <a:chExt cx="3766212" cy="453910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BD8D1D6-DBB5-4FAE-9D74-71E17CAFA7AC}"/>
                </a:ext>
              </a:extLst>
            </p:cNvPr>
            <p:cNvSpPr/>
            <p:nvPr/>
          </p:nvSpPr>
          <p:spPr>
            <a:xfrm>
              <a:off x="4212894" y="1329036"/>
              <a:ext cx="3766212" cy="45391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B6BD01-5CEF-4767-BEA0-CF9E9535B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8" t="19380" r="2965" b="19380"/>
            <a:stretch/>
          </p:blipFill>
          <p:spPr>
            <a:xfrm>
              <a:off x="4614676" y="1468142"/>
              <a:ext cx="2944368" cy="419992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047D79C-00BB-4ED2-B6E6-6E6D9436BA0C}"/>
              </a:ext>
            </a:extLst>
          </p:cNvPr>
          <p:cNvSpPr txBox="1"/>
          <p:nvPr/>
        </p:nvSpPr>
        <p:spPr>
          <a:xfrm>
            <a:off x="4877398" y="771489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COURSES</a:t>
            </a:r>
            <a:endParaRPr lang="en-P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5C3C4C-5877-4A24-B1AA-EFCD7D10F9DE}"/>
              </a:ext>
            </a:extLst>
          </p:cNvPr>
          <p:cNvSpPr txBox="1"/>
          <p:nvPr/>
        </p:nvSpPr>
        <p:spPr>
          <a:xfrm>
            <a:off x="4623812" y="1113246"/>
            <a:ext cx="2944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Which would you like to learn today?</a:t>
            </a:r>
            <a:endParaRPr lang="en-PH" sz="1400" dirty="0"/>
          </a:p>
        </p:txBody>
      </p:sp>
      <p:pic>
        <p:nvPicPr>
          <p:cNvPr id="25" name="Graphic 24" descr="Books">
            <a:extLst>
              <a:ext uri="{FF2B5EF4-FFF2-40B4-BE49-F238E27FC236}">
                <a16:creationId xmlns:a16="http://schemas.microsoft.com/office/drawing/2014/main" id="{E29BAA8A-1DF4-4483-A7E8-4B1CEE851B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35835" y="6353153"/>
            <a:ext cx="422677" cy="4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6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6A1C-7A5D-4CB0-8D32-6AA625AA6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Admin Dashboard Panel</a:t>
            </a:r>
            <a:endParaRPr lang="en-PH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1CF2-BA89-4A02-B545-1D4807F38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7564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5E0ACD-439A-4EB2-9894-50EC146ACD3D}"/>
              </a:ext>
            </a:extLst>
          </p:cNvPr>
          <p:cNvSpPr/>
          <p:nvPr/>
        </p:nvSpPr>
        <p:spPr>
          <a:xfrm>
            <a:off x="5545583" y="6060162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Register</a:t>
            </a:r>
            <a:endParaRPr lang="en-PH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77795-6C84-4AF0-B742-6C83F778B741}"/>
              </a:ext>
            </a:extLst>
          </p:cNvPr>
          <p:cNvSpPr txBox="1"/>
          <p:nvPr/>
        </p:nvSpPr>
        <p:spPr>
          <a:xfrm>
            <a:off x="4373724" y="6465053"/>
            <a:ext cx="2831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 already have account</a:t>
            </a:r>
            <a:endParaRPr lang="en-PH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938063" y="833329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</a:t>
            </a:r>
            <a:endParaRPr lang="en-P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13F520-F6F8-4844-BD4C-9E935F10E64E}"/>
              </a:ext>
            </a:extLst>
          </p:cNvPr>
          <p:cNvGrpSpPr/>
          <p:nvPr/>
        </p:nvGrpSpPr>
        <p:grpSpPr>
          <a:xfrm>
            <a:off x="4589748" y="3500757"/>
            <a:ext cx="3133817" cy="690675"/>
            <a:chOff x="4589754" y="3379411"/>
            <a:chExt cx="3133817" cy="690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B5EFA0-FB52-498B-887F-C00D4F75F593}"/>
                </a:ext>
              </a:extLst>
            </p:cNvPr>
            <p:cNvSpPr txBox="1"/>
            <p:nvPr/>
          </p:nvSpPr>
          <p:spPr>
            <a:xfrm>
              <a:off x="4589754" y="3379411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School</a:t>
              </a:r>
              <a:endParaRPr lang="en-PH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2C3989-F6FB-4314-BEA1-31FE2D6EC6E9}"/>
                </a:ext>
              </a:extLst>
            </p:cNvPr>
            <p:cNvSpPr txBox="1"/>
            <p:nvPr/>
          </p:nvSpPr>
          <p:spPr>
            <a:xfrm>
              <a:off x="4589755" y="3761099"/>
              <a:ext cx="1109710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Course</a:t>
              </a:r>
              <a:endParaRPr lang="en-PH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2B6F27-0B1F-47E1-8A97-CD035C732285}"/>
                </a:ext>
              </a:extLst>
            </p:cNvPr>
            <p:cNvSpPr txBox="1"/>
            <p:nvPr/>
          </p:nvSpPr>
          <p:spPr>
            <a:xfrm>
              <a:off x="5789718" y="3762309"/>
              <a:ext cx="1109710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Year</a:t>
              </a:r>
              <a:endParaRPr lang="en-PH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00B9C4-B75C-47D5-9B73-6682F0C0B723}"/>
                </a:ext>
              </a:extLst>
            </p:cNvPr>
            <p:cNvSpPr txBox="1"/>
            <p:nvPr/>
          </p:nvSpPr>
          <p:spPr>
            <a:xfrm>
              <a:off x="6989681" y="3761099"/>
              <a:ext cx="733890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Section</a:t>
              </a:r>
              <a:endParaRPr lang="en-PH" sz="1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A94DC8-DFD3-46C2-A4E1-4B4E44A0AD39}"/>
              </a:ext>
            </a:extLst>
          </p:cNvPr>
          <p:cNvGrpSpPr/>
          <p:nvPr/>
        </p:nvGrpSpPr>
        <p:grpSpPr>
          <a:xfrm>
            <a:off x="4589752" y="1197750"/>
            <a:ext cx="3133817" cy="1497977"/>
            <a:chOff x="4589752" y="4154256"/>
            <a:chExt cx="3133817" cy="14979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029878-79BF-4C86-9E05-B5453CC4E3B2}"/>
                </a:ext>
              </a:extLst>
            </p:cNvPr>
            <p:cNvSpPr txBox="1"/>
            <p:nvPr/>
          </p:nvSpPr>
          <p:spPr>
            <a:xfrm>
              <a:off x="4589752" y="4154256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Contact Number</a:t>
              </a:r>
              <a:endParaRPr lang="en-PH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B4D0D1-AF75-499C-9717-A008A2B2C9B0}"/>
                </a:ext>
              </a:extLst>
            </p:cNvPr>
            <p:cNvSpPr txBox="1"/>
            <p:nvPr/>
          </p:nvSpPr>
          <p:spPr>
            <a:xfrm>
              <a:off x="4589752" y="4565388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Email Address</a:t>
              </a:r>
              <a:endParaRPr lang="en-PH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44C93D-469B-4268-B531-3CB75C504974}"/>
                </a:ext>
              </a:extLst>
            </p:cNvPr>
            <p:cNvSpPr txBox="1"/>
            <p:nvPr/>
          </p:nvSpPr>
          <p:spPr>
            <a:xfrm>
              <a:off x="4589752" y="4958545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Guardians</a:t>
              </a:r>
              <a:endParaRPr lang="en-PH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F34F60-0EE6-4818-BF2F-B025A58C5777}"/>
                </a:ext>
              </a:extLst>
            </p:cNvPr>
            <p:cNvSpPr txBox="1"/>
            <p:nvPr/>
          </p:nvSpPr>
          <p:spPr>
            <a:xfrm>
              <a:off x="4589752" y="5344456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Guardians Contact Number</a:t>
              </a:r>
              <a:endParaRPr lang="en-PH" sz="14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7D71312-5128-4BEB-9615-6F698D8E0E7A}"/>
              </a:ext>
            </a:extLst>
          </p:cNvPr>
          <p:cNvSpPr txBox="1"/>
          <p:nvPr/>
        </p:nvSpPr>
        <p:spPr>
          <a:xfrm>
            <a:off x="4589750" y="2789626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Employment Status </a:t>
            </a:r>
            <a:r>
              <a:rPr lang="en-US" sz="1200" b="1" dirty="0"/>
              <a:t>[Student or Employed]</a:t>
            </a:r>
            <a:endParaRPr lang="en-PH" sz="1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14EBD-2D2C-4E0B-BAC5-BF60070306F7}"/>
              </a:ext>
            </a:extLst>
          </p:cNvPr>
          <p:cNvSpPr/>
          <p:nvPr/>
        </p:nvSpPr>
        <p:spPr>
          <a:xfrm>
            <a:off x="4514349" y="3140280"/>
            <a:ext cx="3680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If Employment Status is </a:t>
            </a:r>
            <a:r>
              <a:rPr lang="en-US" sz="1200" b="1" i="1" dirty="0">
                <a:solidFill>
                  <a:schemeClr val="bg2">
                    <a:lumMod val="25000"/>
                  </a:schemeClr>
                </a:solidFill>
              </a:rPr>
              <a:t>Student,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fields below will show:</a:t>
            </a:r>
            <a:endParaRPr lang="en-PH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DBB40D-B5D9-416F-ACBC-34040A9A48DD}"/>
              </a:ext>
            </a:extLst>
          </p:cNvPr>
          <p:cNvSpPr/>
          <p:nvPr/>
        </p:nvSpPr>
        <p:spPr>
          <a:xfrm>
            <a:off x="4192904" y="4600221"/>
            <a:ext cx="409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But if Employment Status is </a:t>
            </a:r>
            <a:r>
              <a:rPr lang="en-US" sz="1200" b="1" i="1" dirty="0">
                <a:solidFill>
                  <a:schemeClr val="bg2">
                    <a:lumMod val="25000"/>
                  </a:schemeClr>
                </a:solidFill>
              </a:rPr>
              <a:t>Employed,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 fields below will show:</a:t>
            </a:r>
            <a:endParaRPr lang="en-PH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6E5B41-4F4C-4C8F-8ED2-57D4A42CD8DB}"/>
              </a:ext>
            </a:extLst>
          </p:cNvPr>
          <p:cNvSpPr txBox="1"/>
          <p:nvPr/>
        </p:nvSpPr>
        <p:spPr>
          <a:xfrm>
            <a:off x="4589747" y="4877220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Office / Unit / School</a:t>
            </a:r>
            <a:endParaRPr lang="en-PH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560D85-6672-48BD-B686-9E6F067E9986}"/>
              </a:ext>
            </a:extLst>
          </p:cNvPr>
          <p:cNvSpPr txBox="1"/>
          <p:nvPr/>
        </p:nvSpPr>
        <p:spPr>
          <a:xfrm>
            <a:off x="4589748" y="4264133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Upload School ID: (user validation)</a:t>
            </a:r>
            <a:endParaRPr lang="en-PH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DA9789-4636-40E0-AB6A-749538259672}"/>
              </a:ext>
            </a:extLst>
          </p:cNvPr>
          <p:cNvSpPr txBox="1"/>
          <p:nvPr/>
        </p:nvSpPr>
        <p:spPr>
          <a:xfrm>
            <a:off x="4589747" y="5281033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  <a:endParaRPr lang="en-PH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4E4323-7EE9-4334-9BD7-E72FBD53613D}"/>
              </a:ext>
            </a:extLst>
          </p:cNvPr>
          <p:cNvSpPr txBox="1"/>
          <p:nvPr/>
        </p:nvSpPr>
        <p:spPr>
          <a:xfrm>
            <a:off x="461639" y="455382"/>
            <a:ext cx="23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REGISTRATION PAGE</a:t>
            </a:r>
            <a:endParaRPr lang="en-PH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D20563-E5AC-45D0-87F2-5CF9C1B0BEDC}"/>
              </a:ext>
            </a:extLst>
          </p:cNvPr>
          <p:cNvSpPr txBox="1"/>
          <p:nvPr/>
        </p:nvSpPr>
        <p:spPr>
          <a:xfrm>
            <a:off x="4589747" y="5684846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Upload Employee ID: (user validation)</a:t>
            </a:r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250390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677392"/>
              </p:ext>
            </p:extLst>
          </p:nvPr>
        </p:nvGraphicFramePr>
        <p:xfrm>
          <a:off x="252766" y="1039801"/>
          <a:ext cx="241522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Dashboard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51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2D415BE-3F97-46A1-AE33-AD1C9C23BCAC}"/>
              </a:ext>
            </a:extLst>
          </p:cNvPr>
          <p:cNvSpPr/>
          <p:nvPr/>
        </p:nvSpPr>
        <p:spPr>
          <a:xfrm>
            <a:off x="3302494" y="905524"/>
            <a:ext cx="1846556" cy="12251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Total No. of At-Risk</a:t>
            </a:r>
          </a:p>
          <a:p>
            <a:pPr algn="ctr"/>
            <a:r>
              <a:rPr lang="en-US" sz="5400" dirty="0"/>
              <a:t>20</a:t>
            </a:r>
            <a:endParaRPr lang="en-PH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94BCF-A85F-4885-B0A5-064E6EB89304}"/>
              </a:ext>
            </a:extLst>
          </p:cNvPr>
          <p:cNvSpPr/>
          <p:nvPr/>
        </p:nvSpPr>
        <p:spPr>
          <a:xfrm>
            <a:off x="5442012" y="905524"/>
            <a:ext cx="1846556" cy="12251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Total No. of Struggling</a:t>
            </a:r>
          </a:p>
          <a:p>
            <a:pPr algn="ctr"/>
            <a:r>
              <a:rPr lang="en-US" sz="5400" dirty="0"/>
              <a:t>10</a:t>
            </a:r>
            <a:endParaRPr lang="en-PH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761D5-FCF5-4217-ACEF-51B437EA581F}"/>
              </a:ext>
            </a:extLst>
          </p:cNvPr>
          <p:cNvSpPr/>
          <p:nvPr/>
        </p:nvSpPr>
        <p:spPr>
          <a:xfrm>
            <a:off x="7581530" y="905524"/>
            <a:ext cx="1846556" cy="12251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Total No. of Responding</a:t>
            </a:r>
          </a:p>
          <a:p>
            <a:pPr algn="ctr"/>
            <a:r>
              <a:rPr lang="en-US" sz="5400" dirty="0"/>
              <a:t>15</a:t>
            </a:r>
            <a:endParaRPr lang="en-PH" sz="540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1F95EC9-67E1-4147-8CE9-A81E01A601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03699"/>
              </p:ext>
            </p:extLst>
          </p:nvPr>
        </p:nvGraphicFramePr>
        <p:xfrm>
          <a:off x="3293618" y="3576037"/>
          <a:ext cx="3819667" cy="3241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A3D5EFF-82F9-43AB-B68C-A7C9BADAB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076262"/>
              </p:ext>
            </p:extLst>
          </p:nvPr>
        </p:nvGraphicFramePr>
        <p:xfrm>
          <a:off x="8945930" y="3678314"/>
          <a:ext cx="3702603" cy="2750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28699E1-050C-435A-8552-BAD7808B443C}"/>
              </a:ext>
            </a:extLst>
          </p:cNvPr>
          <p:cNvSpPr txBox="1"/>
          <p:nvPr/>
        </p:nvSpPr>
        <p:spPr>
          <a:xfrm>
            <a:off x="3302493" y="391095"/>
            <a:ext cx="436386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Welcome [Admin]!</a:t>
            </a:r>
            <a:endParaRPr lang="en-PH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F1B473-7298-4C43-9192-9057AB1B5224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9B17C1-0306-43C9-9CC9-D28D95773A10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53981E-B59A-4F08-B535-E044CD3BBB19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CE98E-B4C2-4BF2-9510-C2AAFD46529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4270A8B-C812-4E77-B497-73B3AEB5828F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94DE2-B5F4-412C-A6BE-A4B2040335D4}"/>
              </a:ext>
            </a:extLst>
          </p:cNvPr>
          <p:cNvSpPr/>
          <p:nvPr/>
        </p:nvSpPr>
        <p:spPr>
          <a:xfrm>
            <a:off x="9721048" y="905524"/>
            <a:ext cx="1846556" cy="12251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Total No. of Healthy</a:t>
            </a:r>
          </a:p>
          <a:p>
            <a:pPr algn="ctr"/>
            <a:r>
              <a:rPr lang="en-US" sz="5400" dirty="0"/>
              <a:t>3</a:t>
            </a:r>
            <a:endParaRPr lang="en-PH" sz="5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462954-19F2-4074-90F0-E154E4725CB5}"/>
              </a:ext>
            </a:extLst>
          </p:cNvPr>
          <p:cNvSpPr/>
          <p:nvPr/>
        </p:nvSpPr>
        <p:spPr>
          <a:xfrm>
            <a:off x="3293618" y="2291919"/>
            <a:ext cx="1846556" cy="1225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Registered Guidance Counselor / MH Experts</a:t>
            </a:r>
          </a:p>
          <a:p>
            <a:pPr algn="ctr"/>
            <a:r>
              <a:rPr lang="en-US" sz="5400" dirty="0"/>
              <a:t>3</a:t>
            </a:r>
            <a:endParaRPr lang="en-PH" sz="5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2BF0DE-654C-4069-93EA-F92214E4AC8A}"/>
              </a:ext>
            </a:extLst>
          </p:cNvPr>
          <p:cNvSpPr/>
          <p:nvPr/>
        </p:nvSpPr>
        <p:spPr>
          <a:xfrm>
            <a:off x="5442015" y="2291919"/>
            <a:ext cx="1846556" cy="122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Improved MH Outcomes / Completed the AI TLCs Guide</a:t>
            </a:r>
          </a:p>
          <a:p>
            <a:pPr algn="ctr"/>
            <a:r>
              <a:rPr lang="en-US" sz="5400" dirty="0"/>
              <a:t>5</a:t>
            </a:r>
            <a:endParaRPr lang="en-PH" sz="5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44F14C-2563-4507-ACC8-CC148C47ADB4}"/>
              </a:ext>
            </a:extLst>
          </p:cNvPr>
          <p:cNvSpPr/>
          <p:nvPr/>
        </p:nvSpPr>
        <p:spPr>
          <a:xfrm>
            <a:off x="7581530" y="2291919"/>
            <a:ext cx="1846556" cy="12251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School / Unit with Most No. of At-Risk</a:t>
            </a:r>
          </a:p>
          <a:p>
            <a:pPr algn="ctr"/>
            <a:endParaRPr lang="en-US" sz="2000" dirty="0"/>
          </a:p>
          <a:p>
            <a:pPr algn="ctr"/>
            <a:r>
              <a:rPr lang="en-US" sz="1400" b="1" dirty="0"/>
              <a:t>School of Information Technology</a:t>
            </a:r>
            <a:endParaRPr lang="en-PH" sz="1400" b="1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E7AB984-72E8-423A-AC7B-9F9EEEDFC7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6072548"/>
              </p:ext>
            </p:extLst>
          </p:nvPr>
        </p:nvGraphicFramePr>
        <p:xfrm>
          <a:off x="7020560" y="3572714"/>
          <a:ext cx="2698901" cy="3031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556CF1C2-06B1-413C-8BA5-4538B82EEE09}"/>
              </a:ext>
            </a:extLst>
          </p:cNvPr>
          <p:cNvSpPr/>
          <p:nvPr/>
        </p:nvSpPr>
        <p:spPr>
          <a:xfrm>
            <a:off x="9713049" y="2288596"/>
            <a:ext cx="1846556" cy="122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Location with Most Number of At-Risk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400" b="1" dirty="0" err="1"/>
              <a:t>Brgy</a:t>
            </a:r>
            <a:r>
              <a:rPr lang="en-US" sz="1400" b="1" dirty="0"/>
              <a:t>. </a:t>
            </a:r>
            <a:r>
              <a:rPr lang="en-US" sz="1400" b="1" dirty="0" err="1"/>
              <a:t>Pingit</a:t>
            </a:r>
            <a:r>
              <a:rPr lang="en-US" sz="1400" b="1" dirty="0"/>
              <a:t>, Baler, Aurora</a:t>
            </a:r>
            <a:endParaRPr lang="en-PH" sz="1400" b="1" dirty="0"/>
          </a:p>
        </p:txBody>
      </p:sp>
    </p:spTree>
    <p:extLst>
      <p:ext uri="{BB962C8B-B14F-4D97-AF65-F5344CB8AC3E}">
        <p14:creationId xmlns:p14="http://schemas.microsoft.com/office/powerpoint/2010/main" val="2383163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28506"/>
              </p:ext>
            </p:extLst>
          </p:nvPr>
        </p:nvGraphicFramePr>
        <p:xfrm>
          <a:off x="252766" y="1039801"/>
          <a:ext cx="2415220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List of At-Risk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Referred to MH Experts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6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42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026814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C97257-2004-4C62-BC4E-2E833F016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390459"/>
              </p:ext>
            </p:extLst>
          </p:nvPr>
        </p:nvGraphicFramePr>
        <p:xfrm>
          <a:off x="3239363" y="1358858"/>
          <a:ext cx="855906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70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748901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393794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012055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692458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470516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091954">
                  <a:extLst>
                    <a:ext uri="{9D8B030D-6E8A-4147-A177-3AD203B41FA5}">
                      <a16:colId xmlns:a16="http://schemas.microsoft.com/office/drawing/2014/main" val="3717448225"/>
                    </a:ext>
                  </a:extLst>
                </a:gridCol>
                <a:gridCol w="170451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MHI-38 Score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 Validation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35%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Refer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FBA3E-1FAB-4B31-A734-932893C6EBD3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F883-F719-4A15-B2AE-C3329C4EE8BB}"/>
              </a:ext>
            </a:extLst>
          </p:cNvPr>
          <p:cNvSpPr txBox="1"/>
          <p:nvPr/>
        </p:nvSpPr>
        <p:spPr>
          <a:xfrm>
            <a:off x="3239363" y="986534"/>
            <a:ext cx="255775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At-Risk (in-Crisis)</a:t>
            </a:r>
            <a:endParaRPr lang="en-P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854F6-AC89-49E5-9389-CBE6D2D2FC43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A09C13-9A05-4402-9DB1-429F4F405844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2D61D2-F98A-447D-B9BE-041897D6F5FE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AE65FBB-176F-4AB5-8B75-A262DF25AB31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BEA29C-7EA0-4AAB-BDF1-95EDBBCEF991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1442641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51009"/>
              </p:ext>
            </p:extLst>
          </p:nvPr>
        </p:nvGraphicFramePr>
        <p:xfrm>
          <a:off x="252766" y="1039801"/>
          <a:ext cx="2415220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List of At-Risk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Referred to MH Experts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6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49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689649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3292629" y="6387912"/>
            <a:ext cx="536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…GEOLOCATION  MAPS HERE for the user Address…</a:t>
            </a:r>
            <a:endParaRPr lang="en-P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04215F-1BCB-4163-B5FB-7B0AD2580208}"/>
              </a:ext>
            </a:extLst>
          </p:cNvPr>
          <p:cNvSpPr/>
          <p:nvPr/>
        </p:nvSpPr>
        <p:spPr>
          <a:xfrm>
            <a:off x="10319798" y="1046641"/>
            <a:ext cx="1100831" cy="337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Refer</a:t>
            </a:r>
            <a:endParaRPr lang="en-PH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724A2-7239-428B-B555-1F4E271F65F1}"/>
              </a:ext>
            </a:extLst>
          </p:cNvPr>
          <p:cNvSpPr txBox="1"/>
          <p:nvPr/>
        </p:nvSpPr>
        <p:spPr>
          <a:xfrm>
            <a:off x="102834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1/2</a:t>
            </a:r>
            <a:endParaRPr lang="en-PH" dirty="0"/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713F8DD7-CCC7-4013-A009-7601FE152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159752"/>
              </p:ext>
            </p:extLst>
          </p:nvPr>
        </p:nvGraphicFramePr>
        <p:xfrm>
          <a:off x="3292629" y="1615740"/>
          <a:ext cx="81280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0932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456706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215469">
                <a:tc>
                  <a:txBody>
                    <a:bodyPr/>
                    <a:lstStyle/>
                    <a:p>
                      <a:r>
                        <a:rPr lang="en-US" sz="1400" dirty="0"/>
                        <a:t>I. User Profile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Address: [</a:t>
                      </a:r>
                      <a:r>
                        <a:rPr lang="en-US" sz="1200" b="1" dirty="0"/>
                        <a:t>Country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Province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Municipality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Barangay</a:t>
                      </a:r>
                      <a:r>
                        <a:rPr lang="en-US" sz="1200" dirty="0"/>
                        <a:t>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Brgy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Zabali</a:t>
                      </a:r>
                      <a:r>
                        <a:rPr lang="en-US" sz="1200" dirty="0"/>
                        <a:t>, Baler, Aurora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June 10, 1996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09123456789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juansdelacruz@gmail.com 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Juana Dela Cruz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09987654321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Employment Status:[Student or Employed]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Student</a:t>
                      </a:r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School: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School of Education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94112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Course: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BEED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Year: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r>
                        <a:rPr lang="en-US" sz="1200" baseline="30000" dirty="0"/>
                        <a:t>rd</a:t>
                      </a:r>
                      <a:r>
                        <a:rPr lang="en-US" sz="1200" dirty="0"/>
                        <a:t> Year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8717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Section: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5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128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739480"/>
              </p:ext>
            </p:extLst>
          </p:nvPr>
        </p:nvGraphicFramePr>
        <p:xfrm>
          <a:off x="252766" y="1039801"/>
          <a:ext cx="2415220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List of At-Risk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Referred to MH Experts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04691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789822"/>
              </p:ext>
            </p:extLst>
          </p:nvPr>
        </p:nvGraphicFramePr>
        <p:xfrm>
          <a:off x="3292629" y="1615740"/>
          <a:ext cx="8128000" cy="487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406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1620456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  <a:gridCol w="1038138">
                  <a:extLst>
                    <a:ext uri="{9D8B030D-6E8A-4147-A177-3AD203B41FA5}">
                      <a16:colId xmlns:a16="http://schemas.microsoft.com/office/drawing/2014/main" val="2826069025"/>
                    </a:ext>
                  </a:extLst>
                </a:gridCol>
              </a:tblGrid>
              <a:tr h="298464">
                <a:tc>
                  <a:txBody>
                    <a:bodyPr/>
                    <a:lstStyle/>
                    <a:p>
                      <a:r>
                        <a:rPr lang="en-US" sz="1600" dirty="0"/>
                        <a:t>II. Mental Assessment Result (MHI-38)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r>
                        <a:rPr lang="en-US" sz="1400" b="1" dirty="0"/>
                        <a:t>Questions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Answer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MH Index / Score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How happy, satisfied, or pleased have you been with your personal life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effectLst/>
                          <a:latin typeface="Verdana" panose="020B0604030504040204" pitchFamily="34" charset="0"/>
                        </a:rPr>
                        <a:t>Extremely happy, could not have been more satisfied or pleased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410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 have you felt lonely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often did you become nervous or jumpy when faced with excitement or unexpected situations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Always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During the past month, how much of the time have you felt that the future looks hopeful and promising?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has your daily life been full of things that were interesting to you?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did you feel relaxed and free from tension?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During the past month, how much of the time have you generally enjoyed the things you do?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 dirty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352849165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……. Until the 38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questions of MHI-38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72060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TOTAL SCORE: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55</a:t>
                      </a:r>
                      <a:endParaRPr lang="en-PH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265496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Score Interpretation: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Crisis</a:t>
                      </a:r>
                      <a:endParaRPr lang="en-PH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622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103197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2/2</a:t>
            </a:r>
            <a:endParaRPr lang="en-P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04215F-1BCB-4163-B5FB-7B0AD2580208}"/>
              </a:ext>
            </a:extLst>
          </p:cNvPr>
          <p:cNvSpPr/>
          <p:nvPr/>
        </p:nvSpPr>
        <p:spPr>
          <a:xfrm>
            <a:off x="10319798" y="1046641"/>
            <a:ext cx="1100831" cy="337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Refer</a:t>
            </a:r>
            <a:endParaRPr lang="en-PH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2826078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91883"/>
              </p:ext>
            </p:extLst>
          </p:nvPr>
        </p:nvGraphicFramePr>
        <p:xfrm>
          <a:off x="252766" y="1039801"/>
          <a:ext cx="2415220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List of At-Risk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Referred to MH Experts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31032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631958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400271"/>
              </p:ext>
            </p:extLst>
          </p:nvPr>
        </p:nvGraphicFramePr>
        <p:xfrm>
          <a:off x="3292629" y="2024106"/>
          <a:ext cx="8128000" cy="2997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7851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5040149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349649">
                <a:tc>
                  <a:txBody>
                    <a:bodyPr/>
                    <a:lstStyle/>
                    <a:p>
                      <a:r>
                        <a:rPr lang="en-US" sz="1600" dirty="0"/>
                        <a:t>Registered Guidance Councilor / MH Experts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Chosen Registered MH Experts: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[Dropdown-List of Mental Health Experts</a:t>
                      </a:r>
                      <a:r>
                        <a:rPr lang="en-US" sz="1400" dirty="0"/>
                        <a:t>] example:</a:t>
                      </a:r>
                    </a:p>
                    <a:p>
                      <a:r>
                        <a:rPr lang="en-US" sz="1400" dirty="0"/>
                        <a:t>Salva Tolentino</a:t>
                      </a:r>
                    </a:p>
                    <a:p>
                      <a:r>
                        <a:rPr lang="en-US" sz="1400" dirty="0"/>
                        <a:t>Alma </a:t>
                      </a:r>
                      <a:r>
                        <a:rPr lang="en-US" sz="1400" dirty="0" err="1"/>
                        <a:t>Bayudan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Von Gerald </a:t>
                      </a:r>
                      <a:r>
                        <a:rPr lang="en-US" sz="1400" dirty="0" err="1"/>
                        <a:t>Macose</a:t>
                      </a:r>
                      <a:r>
                        <a:rPr lang="en-US" sz="1400" dirty="0"/>
                        <a:t> (Admin can change the MHE, depending on the availability, but will notify the user that MHE has been changed.)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No. of Individuals being Accommodated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[Base on the MH Expert that is chosen above, then it will display the total no. of individuals he/she is accommodating] example:</a:t>
                      </a:r>
                    </a:p>
                    <a:p>
                      <a:r>
                        <a:rPr lang="en-US" sz="1400" dirty="0"/>
                        <a:t>20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Location: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Guidance Office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776697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5128926" y="5594088"/>
            <a:ext cx="6108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selected Mental Health Expert will be notified upon clicking the refer button. Then will be redirected to </a:t>
            </a:r>
            <a:r>
              <a:rPr lang="en-US" b="1" dirty="0"/>
              <a:t>Referred to MH Experts Page</a:t>
            </a:r>
            <a:r>
              <a:rPr lang="en-US" dirty="0"/>
              <a:t>”</a:t>
            </a:r>
            <a:endParaRPr lang="en-P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04215F-1BCB-4163-B5FB-7B0AD2580208}"/>
              </a:ext>
            </a:extLst>
          </p:cNvPr>
          <p:cNvSpPr/>
          <p:nvPr/>
        </p:nvSpPr>
        <p:spPr>
          <a:xfrm>
            <a:off x="10319798" y="5084329"/>
            <a:ext cx="1100831" cy="337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Refer</a:t>
            </a:r>
            <a:endParaRPr lang="en-PH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1689339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575769"/>
              </p:ext>
            </p:extLst>
          </p:nvPr>
        </p:nvGraphicFramePr>
        <p:xfrm>
          <a:off x="252766" y="1039801"/>
          <a:ext cx="2415220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List of At-Risk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Referred to MH Experts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25072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C97257-2004-4C62-BC4E-2E833F016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195282"/>
              </p:ext>
            </p:extLst>
          </p:nvPr>
        </p:nvGraphicFramePr>
        <p:xfrm>
          <a:off x="3239363" y="1358858"/>
          <a:ext cx="8559061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402673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Remarks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Upon Acceptance of MH Expert</a:t>
                      </a:r>
                      <a:endParaRPr lang="en-PH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 err="1"/>
                        <a:t>Onnabit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Karen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 err="1"/>
                        <a:t>Kewshun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Scheduled</a:t>
                      </a:r>
                      <a:endParaRPr lang="en-PH" sz="12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 err="1"/>
                        <a:t>Thabalanz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Wayde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 err="1"/>
                        <a:t>Sayid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Scheduled</a:t>
                      </a:r>
                      <a:endParaRPr lang="en-PH" sz="12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 err="1"/>
                        <a:t>Kwayted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Anne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Completed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Completed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FBA3E-1FAB-4B31-A734-932893C6EBD3}"/>
              </a:ext>
            </a:extLst>
          </p:cNvPr>
          <p:cNvSpPr txBox="1"/>
          <p:nvPr/>
        </p:nvSpPr>
        <p:spPr>
          <a:xfrm>
            <a:off x="9419208" y="6232686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DC98D-7162-4AF6-BBD1-068CCEEB2E47}"/>
              </a:ext>
            </a:extLst>
          </p:cNvPr>
          <p:cNvSpPr txBox="1"/>
          <p:nvPr/>
        </p:nvSpPr>
        <p:spPr>
          <a:xfrm>
            <a:off x="3239363" y="861135"/>
            <a:ext cx="4480951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Individuals referred to Mental Health Experts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A495FA-E5BE-432A-9E83-1DA5B1502898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106998-3918-4183-9DE3-C95A75148F17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3F10-BC14-4E9C-B604-5415A398CE31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6AA733-11C3-4970-B177-3CB57321646F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3352FE-52F5-430B-A884-EF5E7ACD9FEA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481573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71572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All Users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Struggling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3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4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94694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50C9540D-AEEB-43E4-9F34-A3972E0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761941"/>
              </p:ext>
            </p:extLst>
          </p:nvPr>
        </p:nvGraphicFramePr>
        <p:xfrm>
          <a:off x="3239363" y="1740600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56C79D-0F86-4F2F-9AF9-B649275A118E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0955E-0C50-4D99-AD20-A20497D7BD34}"/>
              </a:ext>
            </a:extLst>
          </p:cNvPr>
          <p:cNvSpPr txBox="1"/>
          <p:nvPr/>
        </p:nvSpPr>
        <p:spPr>
          <a:xfrm>
            <a:off x="9419208" y="6116717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12359-5550-4A2E-A4FD-7F9D7326ADD7}"/>
              </a:ext>
            </a:extLst>
          </p:cNvPr>
          <p:cNvSpPr txBox="1"/>
          <p:nvPr/>
        </p:nvSpPr>
        <p:spPr>
          <a:xfrm>
            <a:off x="3239363" y="986534"/>
            <a:ext cx="255775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List of All Users</a:t>
            </a:r>
            <a:endParaRPr lang="en-PH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13F4EB-62F8-48A2-8E7B-F86A5894DD10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Last Name </a:t>
            </a:r>
            <a:r>
              <a:rPr lang="en-US" sz="1600" dirty="0"/>
              <a:t>or </a:t>
            </a:r>
            <a:r>
              <a:rPr lang="en-US" sz="1600" dirty="0">
                <a:solidFill>
                  <a:srgbClr val="002060"/>
                </a:solidFill>
              </a:rPr>
              <a:t>Gender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School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Office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Course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Year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Address</a:t>
            </a:r>
            <a:r>
              <a:rPr lang="en-US" sz="1600" dirty="0"/>
              <a:t>]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3983740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992492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All Users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Struggling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9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0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787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3292629" y="6387912"/>
            <a:ext cx="536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…GEOLOCATION  MAPS HERE for the user Address…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724A2-7239-428B-B555-1F4E271F65F1}"/>
              </a:ext>
            </a:extLst>
          </p:cNvPr>
          <p:cNvSpPr txBox="1"/>
          <p:nvPr/>
        </p:nvSpPr>
        <p:spPr>
          <a:xfrm>
            <a:off x="102834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1/2</a:t>
            </a:r>
            <a:endParaRPr lang="en-PH" dirty="0"/>
          </a:p>
        </p:txBody>
      </p:sp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B75E5903-1B34-4250-9545-F0D92ED4B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960980"/>
              </p:ext>
            </p:extLst>
          </p:nvPr>
        </p:nvGraphicFramePr>
        <p:xfrm>
          <a:off x="3292629" y="1615740"/>
          <a:ext cx="81280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0932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456706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215469">
                <a:tc>
                  <a:txBody>
                    <a:bodyPr/>
                    <a:lstStyle/>
                    <a:p>
                      <a:r>
                        <a:rPr lang="en-US" sz="1400" dirty="0"/>
                        <a:t>I. User Profile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Address: [</a:t>
                      </a:r>
                      <a:r>
                        <a:rPr lang="en-US" sz="1200" b="1" dirty="0"/>
                        <a:t>Country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Province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Municipality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Barangay</a:t>
                      </a:r>
                      <a:r>
                        <a:rPr lang="en-US" sz="1200" dirty="0"/>
                        <a:t>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Brgy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Zabali</a:t>
                      </a:r>
                      <a:r>
                        <a:rPr lang="en-US" sz="1200" dirty="0"/>
                        <a:t>, Baler, Aurora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June 10, 1996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09123456789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juansdelacruz@gmail.com 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Juana Dela Cruz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09987654321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Employment Status:[Student or Employed]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Student</a:t>
                      </a:r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School: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School of Education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94112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Course: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BEED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Year: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r>
                        <a:rPr lang="en-US" sz="1200" baseline="30000" dirty="0"/>
                        <a:t>rd</a:t>
                      </a:r>
                      <a:r>
                        <a:rPr lang="en-US" sz="1200" dirty="0"/>
                        <a:t> Year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8717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Section: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5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763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67516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All Users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Struggling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9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67818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/>
        </p:nvGraphicFramePr>
        <p:xfrm>
          <a:off x="3292629" y="1615740"/>
          <a:ext cx="8128000" cy="487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406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1620456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  <a:gridCol w="1038138">
                  <a:extLst>
                    <a:ext uri="{9D8B030D-6E8A-4147-A177-3AD203B41FA5}">
                      <a16:colId xmlns:a16="http://schemas.microsoft.com/office/drawing/2014/main" val="2826069025"/>
                    </a:ext>
                  </a:extLst>
                </a:gridCol>
              </a:tblGrid>
              <a:tr h="298464">
                <a:tc>
                  <a:txBody>
                    <a:bodyPr/>
                    <a:lstStyle/>
                    <a:p>
                      <a:r>
                        <a:rPr lang="en-US" sz="1600" dirty="0"/>
                        <a:t>II. Mental Assessment Result (MHI-38)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r>
                        <a:rPr lang="en-US" sz="1400" b="1" dirty="0"/>
                        <a:t>Questions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Answer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MH Index / Score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How happy, satisfied, or pleased have you been with your personal life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effectLst/>
                          <a:latin typeface="Verdana" panose="020B0604030504040204" pitchFamily="34" charset="0"/>
                        </a:rPr>
                        <a:t>Extremely happy, could not have been more satisfied or pleased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410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 have you felt lonely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often did you become nervous or jumpy when faced with excitement or unexpected situations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Always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During the past month, how much of the time have you felt that the future looks hopeful and promising?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has your daily life been full of things that were interesting to you?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did you feel relaxed and free from tension?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During the past month, how much of the time have you generally enjoyed the things you do?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 dirty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352849165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……. Until the 38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questions of MHI-38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72060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TOTAL SCORE: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55</a:t>
                      </a:r>
                      <a:endParaRPr lang="en-PH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265496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Score Interpretation: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Crisis</a:t>
                      </a:r>
                      <a:endParaRPr lang="en-PH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622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103197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2/2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2534480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767433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Struggling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3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4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94694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50C9540D-AEEB-43E4-9F34-A3972E0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750"/>
              </p:ext>
            </p:extLst>
          </p:nvPr>
        </p:nvGraphicFramePr>
        <p:xfrm>
          <a:off x="3239363" y="1731721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Gonzales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Rizal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56C79D-0F86-4F2F-9AF9-B649275A118E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0955E-0C50-4D99-AD20-A20497D7BD34}"/>
              </a:ext>
            </a:extLst>
          </p:cNvPr>
          <p:cNvSpPr txBox="1"/>
          <p:nvPr/>
        </p:nvSpPr>
        <p:spPr>
          <a:xfrm>
            <a:off x="9419208" y="6107838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12359-5550-4A2E-A4FD-7F9D7326ADD7}"/>
              </a:ext>
            </a:extLst>
          </p:cNvPr>
          <p:cNvSpPr txBox="1"/>
          <p:nvPr/>
        </p:nvSpPr>
        <p:spPr>
          <a:xfrm>
            <a:off x="3239363" y="986534"/>
            <a:ext cx="399481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List of Users in Struggling (Orange Zone)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C1B3D-FD60-4413-A9A8-0077B4E6A8CE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Last Name </a:t>
            </a:r>
            <a:r>
              <a:rPr lang="en-US" sz="1600" dirty="0"/>
              <a:t>or </a:t>
            </a:r>
            <a:r>
              <a:rPr lang="en-US" sz="1600" dirty="0">
                <a:solidFill>
                  <a:srgbClr val="002060"/>
                </a:solidFill>
              </a:rPr>
              <a:t>Gender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School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Office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Course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Year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Address</a:t>
            </a:r>
            <a:r>
              <a:rPr lang="en-US" sz="1600" dirty="0"/>
              <a:t>]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327281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5E0ACD-439A-4EB2-9894-50EC146ACD3D}"/>
              </a:ext>
            </a:extLst>
          </p:cNvPr>
          <p:cNvSpPr/>
          <p:nvPr/>
        </p:nvSpPr>
        <p:spPr>
          <a:xfrm>
            <a:off x="5545583" y="6290980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</a:t>
            </a:r>
            <a:endParaRPr lang="en-PH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938063" y="833329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</a:t>
            </a:r>
            <a:endParaRPr lang="en-P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13F520-F6F8-4844-BD4C-9E935F10E64E}"/>
              </a:ext>
            </a:extLst>
          </p:cNvPr>
          <p:cNvGrpSpPr/>
          <p:nvPr/>
        </p:nvGrpSpPr>
        <p:grpSpPr>
          <a:xfrm>
            <a:off x="4589748" y="3500757"/>
            <a:ext cx="3133817" cy="690675"/>
            <a:chOff x="4589754" y="3379411"/>
            <a:chExt cx="3133817" cy="690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B5EFA0-FB52-498B-887F-C00D4F75F593}"/>
                </a:ext>
              </a:extLst>
            </p:cNvPr>
            <p:cNvSpPr txBox="1"/>
            <p:nvPr/>
          </p:nvSpPr>
          <p:spPr>
            <a:xfrm>
              <a:off x="4589754" y="3379411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School</a:t>
              </a:r>
              <a:endParaRPr lang="en-PH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2C3989-F6FB-4314-BEA1-31FE2D6EC6E9}"/>
                </a:ext>
              </a:extLst>
            </p:cNvPr>
            <p:cNvSpPr txBox="1"/>
            <p:nvPr/>
          </p:nvSpPr>
          <p:spPr>
            <a:xfrm>
              <a:off x="4589755" y="3761099"/>
              <a:ext cx="1109710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Course</a:t>
              </a:r>
              <a:endParaRPr lang="en-PH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2B6F27-0B1F-47E1-8A97-CD035C732285}"/>
                </a:ext>
              </a:extLst>
            </p:cNvPr>
            <p:cNvSpPr txBox="1"/>
            <p:nvPr/>
          </p:nvSpPr>
          <p:spPr>
            <a:xfrm>
              <a:off x="5789718" y="3762309"/>
              <a:ext cx="1109710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Year</a:t>
              </a:r>
              <a:endParaRPr lang="en-PH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00B9C4-B75C-47D5-9B73-6682F0C0B723}"/>
                </a:ext>
              </a:extLst>
            </p:cNvPr>
            <p:cNvSpPr txBox="1"/>
            <p:nvPr/>
          </p:nvSpPr>
          <p:spPr>
            <a:xfrm>
              <a:off x="6989681" y="3761099"/>
              <a:ext cx="733890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Section</a:t>
              </a:r>
              <a:endParaRPr lang="en-PH" sz="1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A94DC8-DFD3-46C2-A4E1-4B4E44A0AD39}"/>
              </a:ext>
            </a:extLst>
          </p:cNvPr>
          <p:cNvGrpSpPr/>
          <p:nvPr/>
        </p:nvGrpSpPr>
        <p:grpSpPr>
          <a:xfrm>
            <a:off x="4589752" y="1197750"/>
            <a:ext cx="3133817" cy="1497977"/>
            <a:chOff x="4589752" y="4154256"/>
            <a:chExt cx="3133817" cy="14979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029878-79BF-4C86-9E05-B5453CC4E3B2}"/>
                </a:ext>
              </a:extLst>
            </p:cNvPr>
            <p:cNvSpPr txBox="1"/>
            <p:nvPr/>
          </p:nvSpPr>
          <p:spPr>
            <a:xfrm>
              <a:off x="4589752" y="4154256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Contact Number</a:t>
              </a:r>
              <a:endParaRPr lang="en-PH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B4D0D1-AF75-499C-9717-A008A2B2C9B0}"/>
                </a:ext>
              </a:extLst>
            </p:cNvPr>
            <p:cNvSpPr txBox="1"/>
            <p:nvPr/>
          </p:nvSpPr>
          <p:spPr>
            <a:xfrm>
              <a:off x="4589752" y="4565388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Email Address</a:t>
              </a:r>
              <a:endParaRPr lang="en-PH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44C93D-469B-4268-B531-3CB75C504974}"/>
                </a:ext>
              </a:extLst>
            </p:cNvPr>
            <p:cNvSpPr txBox="1"/>
            <p:nvPr/>
          </p:nvSpPr>
          <p:spPr>
            <a:xfrm>
              <a:off x="4589752" y="4958545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Guardians</a:t>
              </a:r>
              <a:endParaRPr lang="en-PH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F34F60-0EE6-4818-BF2F-B025A58C5777}"/>
                </a:ext>
              </a:extLst>
            </p:cNvPr>
            <p:cNvSpPr txBox="1"/>
            <p:nvPr/>
          </p:nvSpPr>
          <p:spPr>
            <a:xfrm>
              <a:off x="4589752" y="5344456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Guardians Contact Number</a:t>
              </a:r>
              <a:endParaRPr lang="en-PH" sz="14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7D71312-5128-4BEB-9615-6F698D8E0E7A}"/>
              </a:ext>
            </a:extLst>
          </p:cNvPr>
          <p:cNvSpPr txBox="1"/>
          <p:nvPr/>
        </p:nvSpPr>
        <p:spPr>
          <a:xfrm>
            <a:off x="4589750" y="2789626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Employment Status </a:t>
            </a:r>
            <a:r>
              <a:rPr lang="en-US" sz="1200" b="1" dirty="0"/>
              <a:t>[Student or Employed]</a:t>
            </a:r>
            <a:endParaRPr lang="en-PH" sz="1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14EBD-2D2C-4E0B-BAC5-BF60070306F7}"/>
              </a:ext>
            </a:extLst>
          </p:cNvPr>
          <p:cNvSpPr/>
          <p:nvPr/>
        </p:nvSpPr>
        <p:spPr>
          <a:xfrm>
            <a:off x="4514349" y="3140280"/>
            <a:ext cx="3680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If Employment Status is </a:t>
            </a:r>
            <a:r>
              <a:rPr lang="en-US" sz="1200" b="1" i="1" dirty="0">
                <a:solidFill>
                  <a:schemeClr val="bg2">
                    <a:lumMod val="25000"/>
                  </a:schemeClr>
                </a:solidFill>
              </a:rPr>
              <a:t>Student,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fields below will show:</a:t>
            </a:r>
            <a:endParaRPr lang="en-PH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DBB40D-B5D9-416F-ACBC-34040A9A48DD}"/>
              </a:ext>
            </a:extLst>
          </p:cNvPr>
          <p:cNvSpPr/>
          <p:nvPr/>
        </p:nvSpPr>
        <p:spPr>
          <a:xfrm>
            <a:off x="4192904" y="4600221"/>
            <a:ext cx="409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But if Employment Status is </a:t>
            </a:r>
            <a:r>
              <a:rPr lang="en-US" sz="1200" b="1" i="1" dirty="0">
                <a:solidFill>
                  <a:schemeClr val="bg2">
                    <a:lumMod val="25000"/>
                  </a:schemeClr>
                </a:solidFill>
              </a:rPr>
              <a:t>Employed,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 fields below will show:</a:t>
            </a:r>
            <a:endParaRPr lang="en-PH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6E5B41-4F4C-4C8F-8ED2-57D4A42CD8DB}"/>
              </a:ext>
            </a:extLst>
          </p:cNvPr>
          <p:cNvSpPr txBox="1"/>
          <p:nvPr/>
        </p:nvSpPr>
        <p:spPr>
          <a:xfrm>
            <a:off x="4589747" y="4877220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Office / Unit / School</a:t>
            </a:r>
            <a:endParaRPr lang="en-PH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560D85-6672-48BD-B686-9E6F067E9986}"/>
              </a:ext>
            </a:extLst>
          </p:cNvPr>
          <p:cNvSpPr txBox="1"/>
          <p:nvPr/>
        </p:nvSpPr>
        <p:spPr>
          <a:xfrm>
            <a:off x="4589748" y="4264133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Upload School ID: (user validation)</a:t>
            </a:r>
            <a:endParaRPr lang="en-PH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DA9789-4636-40E0-AB6A-749538259672}"/>
              </a:ext>
            </a:extLst>
          </p:cNvPr>
          <p:cNvSpPr txBox="1"/>
          <p:nvPr/>
        </p:nvSpPr>
        <p:spPr>
          <a:xfrm>
            <a:off x="4589747" y="5281033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  <a:endParaRPr lang="en-PH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4E4323-7EE9-4334-9BD7-E72FBD53613D}"/>
              </a:ext>
            </a:extLst>
          </p:cNvPr>
          <p:cNvSpPr txBox="1"/>
          <p:nvPr/>
        </p:nvSpPr>
        <p:spPr>
          <a:xfrm>
            <a:off x="461639" y="455382"/>
            <a:ext cx="23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REGISTRATION PAGE</a:t>
            </a:r>
            <a:endParaRPr lang="en-PH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D20563-E5AC-45D0-87F2-5CF9C1B0BEDC}"/>
              </a:ext>
            </a:extLst>
          </p:cNvPr>
          <p:cNvSpPr txBox="1"/>
          <p:nvPr/>
        </p:nvSpPr>
        <p:spPr>
          <a:xfrm>
            <a:off x="4589747" y="5684846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Upload Employee ID: (user validation)</a:t>
            </a:r>
            <a:endParaRPr lang="en-PH" sz="14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B8B8F2-03D3-4EC9-BD06-123BF4599AEE}"/>
              </a:ext>
            </a:extLst>
          </p:cNvPr>
          <p:cNvSpPr/>
          <p:nvPr/>
        </p:nvSpPr>
        <p:spPr>
          <a:xfrm>
            <a:off x="4261272" y="927562"/>
            <a:ext cx="3790765" cy="5212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Consent Form</a:t>
            </a:r>
          </a:p>
          <a:p>
            <a:r>
              <a:rPr lang="en-US" sz="16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600" dirty="0" err="1"/>
              <a:t>popularised</a:t>
            </a:r>
            <a:r>
              <a:rPr lang="en-US" sz="1600" dirty="0"/>
              <a:t> in the 1960s with the release of </a:t>
            </a:r>
            <a:r>
              <a:rPr lang="en-US" sz="1600" dirty="0" err="1"/>
              <a:t>Letraset</a:t>
            </a:r>
            <a:r>
              <a:rPr lang="en-US" sz="1600" dirty="0"/>
              <a:t> sheets containing Lorem Ipsum passages, and more recently with desktop publishing software like Aldus PageMaker including versions of Lorem Ipsum.</a:t>
            </a:r>
          </a:p>
          <a:p>
            <a:pPr algn="ctr"/>
            <a:r>
              <a:rPr lang="en-US" dirty="0"/>
              <a:t>I Agree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05B78-FF81-4B5D-8853-0EA0E0DC9269}"/>
              </a:ext>
            </a:extLst>
          </p:cNvPr>
          <p:cNvSpPr/>
          <p:nvPr/>
        </p:nvSpPr>
        <p:spPr>
          <a:xfrm>
            <a:off x="5379863" y="5616130"/>
            <a:ext cx="319596" cy="247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76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46403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Struggling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9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0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787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407829"/>
              </p:ext>
            </p:extLst>
          </p:nvPr>
        </p:nvGraphicFramePr>
        <p:xfrm>
          <a:off x="3292629" y="1615740"/>
          <a:ext cx="8128000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0932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456706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215469">
                <a:tc>
                  <a:txBody>
                    <a:bodyPr/>
                    <a:lstStyle/>
                    <a:p>
                      <a:r>
                        <a:rPr lang="en-US" sz="1400" dirty="0"/>
                        <a:t>I. User Profile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Gonzales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Jose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Rizal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Address: [</a:t>
                      </a:r>
                      <a:r>
                        <a:rPr lang="en-US" sz="1200" b="1" dirty="0"/>
                        <a:t>Country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Province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Municipality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Barangay</a:t>
                      </a:r>
                      <a:r>
                        <a:rPr lang="en-US" sz="1200" dirty="0"/>
                        <a:t>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Brgy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Sabang</a:t>
                      </a:r>
                      <a:r>
                        <a:rPr lang="en-US" sz="1200" dirty="0"/>
                        <a:t>, Baler, Aurora, Philippines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March 10, 2003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09123456789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josegonzales@gmail.com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Josephina Rizal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09987654322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Employment Status:[Student or Employed]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Employed</a:t>
                      </a:r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Office/Unit/School: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School of Education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94112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Position: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Instructor 1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Jose R. Gonzales</a:t>
            </a:r>
          </a:p>
          <a:p>
            <a:r>
              <a:rPr lang="en-US" sz="1400" dirty="0"/>
              <a:t>09123456688</a:t>
            </a:r>
          </a:p>
          <a:p>
            <a:r>
              <a:rPr lang="en-US" sz="1400" dirty="0"/>
              <a:t>josegonzales@gmail.com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3292629" y="6387912"/>
            <a:ext cx="536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…GEOLOCATION  MAPS HERE for the user Address…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724A2-7239-428B-B555-1F4E271F65F1}"/>
              </a:ext>
            </a:extLst>
          </p:cNvPr>
          <p:cNvSpPr txBox="1"/>
          <p:nvPr/>
        </p:nvSpPr>
        <p:spPr>
          <a:xfrm>
            <a:off x="102834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959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08920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Struggling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9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67818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095826"/>
              </p:ext>
            </p:extLst>
          </p:nvPr>
        </p:nvGraphicFramePr>
        <p:xfrm>
          <a:off x="3292629" y="1615740"/>
          <a:ext cx="8128000" cy="487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406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1620456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  <a:gridCol w="1038138">
                  <a:extLst>
                    <a:ext uri="{9D8B030D-6E8A-4147-A177-3AD203B41FA5}">
                      <a16:colId xmlns:a16="http://schemas.microsoft.com/office/drawing/2014/main" val="2826069025"/>
                    </a:ext>
                  </a:extLst>
                </a:gridCol>
              </a:tblGrid>
              <a:tr h="298464">
                <a:tc>
                  <a:txBody>
                    <a:bodyPr/>
                    <a:lstStyle/>
                    <a:p>
                      <a:r>
                        <a:rPr lang="en-US" sz="1600" dirty="0"/>
                        <a:t>II. Mental Assessment Result (MHI-38)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r>
                        <a:rPr lang="en-US" sz="1400" b="1" dirty="0"/>
                        <a:t>Questions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Answer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MH Index / Score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How happy, satisfied, or pleased have you been with your personal life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effectLst/>
                          <a:latin typeface="Verdana" panose="020B0604030504040204" pitchFamily="34" charset="0"/>
                        </a:rPr>
                        <a:t>Extremely happy, could not have been more satisfied or pleased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410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 have you felt lonely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often did you become nervous or jumpy when faced with excitement or unexpected situations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Always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During the past month, how much of the time have you felt that the future looks hopeful and promising?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has your daily life been full of things that were interesting to you?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did you feel relaxed and free from tension?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During the past month, how much of the time have you generally enjoyed the things you do?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 dirty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352849165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……. Until the 38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questions of MHI-38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72060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TOTAL SCORE: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120</a:t>
                      </a:r>
                      <a:endParaRPr lang="en-PH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265496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Score Interpretation: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/>
                          </a:solidFill>
                        </a:rPr>
                        <a:t>Struggling</a:t>
                      </a:r>
                      <a:endParaRPr lang="en-PH" sz="16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622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103197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2/3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FC1EF-D7E3-4A75-8375-85E2C7CA3D45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Jose R. Gonzales</a:t>
            </a:r>
          </a:p>
          <a:p>
            <a:r>
              <a:rPr lang="en-US" sz="1400" dirty="0"/>
              <a:t>09123456688</a:t>
            </a:r>
          </a:p>
          <a:p>
            <a:r>
              <a:rPr lang="en-US" sz="1400" dirty="0"/>
              <a:t>josegonzales@gmail.com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1458346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758193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Struggling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9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67818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389999"/>
              </p:ext>
            </p:extLst>
          </p:nvPr>
        </p:nvGraphicFramePr>
        <p:xfrm>
          <a:off x="3292629" y="1615740"/>
          <a:ext cx="8128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406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1620456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  <a:gridCol w="1038138">
                  <a:extLst>
                    <a:ext uri="{9D8B030D-6E8A-4147-A177-3AD203B41FA5}">
                      <a16:colId xmlns:a16="http://schemas.microsoft.com/office/drawing/2014/main" val="2826069025"/>
                    </a:ext>
                  </a:extLst>
                </a:gridCol>
              </a:tblGrid>
              <a:tr h="298464">
                <a:tc>
                  <a:txBody>
                    <a:bodyPr/>
                    <a:lstStyle/>
                    <a:p>
                      <a:r>
                        <a:rPr lang="en-US" sz="1600" dirty="0"/>
                        <a:t>III. AI Guided TLCs Progress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103197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3/3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FC1EF-D7E3-4A75-8375-85E2C7CA3D45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Jose R. Gonzales</a:t>
            </a:r>
          </a:p>
          <a:p>
            <a:r>
              <a:rPr lang="en-US" sz="1400" dirty="0"/>
              <a:t>09123456688</a:t>
            </a:r>
          </a:p>
          <a:p>
            <a:r>
              <a:rPr lang="en-US" sz="1400" dirty="0"/>
              <a:t>josegonzales@gmail.com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05927A7-67FA-491C-8591-F9E381067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2094050"/>
              </p:ext>
            </p:extLst>
          </p:nvPr>
        </p:nvGraphicFramePr>
        <p:xfrm>
          <a:off x="4951267" y="2260544"/>
          <a:ext cx="4810724" cy="3031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04607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519589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Users in Struggling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Responding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3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4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94694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50C9540D-AEEB-43E4-9F34-A3972E0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6035"/>
              </p:ext>
            </p:extLst>
          </p:nvPr>
        </p:nvGraphicFramePr>
        <p:xfrm>
          <a:off x="3239363" y="1740599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56C79D-0F86-4F2F-9AF9-B649275A118E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0955E-0C50-4D99-AD20-A20497D7BD34}"/>
              </a:ext>
            </a:extLst>
          </p:cNvPr>
          <p:cNvSpPr txBox="1"/>
          <p:nvPr/>
        </p:nvSpPr>
        <p:spPr>
          <a:xfrm>
            <a:off x="9419208" y="6116716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12359-5550-4A2E-A4FD-7F9D7326ADD7}"/>
              </a:ext>
            </a:extLst>
          </p:cNvPr>
          <p:cNvSpPr txBox="1"/>
          <p:nvPr/>
        </p:nvSpPr>
        <p:spPr>
          <a:xfrm>
            <a:off x="3239363" y="986534"/>
            <a:ext cx="399481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List of Users in Responding (Yellow Zone)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1E8D4-5BC0-4351-B0EC-BAAD1BD94A8B}"/>
              </a:ext>
            </a:extLst>
          </p:cNvPr>
          <p:cNvSpPr txBox="1"/>
          <p:nvPr/>
        </p:nvSpPr>
        <p:spPr>
          <a:xfrm rot="20479145">
            <a:off x="3393811" y="3206796"/>
            <a:ext cx="740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SAME PATTERN with Users in Struggling Module</a:t>
            </a:r>
            <a:endParaRPr lang="en-PH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FCFC62-B1B1-478A-A79F-431F222073BA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Last Name </a:t>
            </a:r>
            <a:r>
              <a:rPr lang="en-US" sz="1600" dirty="0"/>
              <a:t>or </a:t>
            </a:r>
            <a:r>
              <a:rPr lang="en-US" sz="1600" dirty="0">
                <a:solidFill>
                  <a:srgbClr val="002060"/>
                </a:solidFill>
              </a:rPr>
              <a:t>Gender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School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Office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Course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Year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Address</a:t>
            </a:r>
            <a:r>
              <a:rPr lang="en-US" sz="1600" dirty="0"/>
              <a:t>]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3933531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954652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Users in Struggling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Users in Responding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Healthy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3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4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94694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50C9540D-AEEB-43E4-9F34-A3972E0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536651"/>
              </p:ext>
            </p:extLst>
          </p:nvPr>
        </p:nvGraphicFramePr>
        <p:xfrm>
          <a:off x="3239363" y="1749477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56C79D-0F86-4F2F-9AF9-B649275A118E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0955E-0C50-4D99-AD20-A20497D7BD34}"/>
              </a:ext>
            </a:extLst>
          </p:cNvPr>
          <p:cNvSpPr txBox="1"/>
          <p:nvPr/>
        </p:nvSpPr>
        <p:spPr>
          <a:xfrm>
            <a:off x="9419208" y="6125594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12359-5550-4A2E-A4FD-7F9D7326ADD7}"/>
              </a:ext>
            </a:extLst>
          </p:cNvPr>
          <p:cNvSpPr txBox="1"/>
          <p:nvPr/>
        </p:nvSpPr>
        <p:spPr>
          <a:xfrm>
            <a:off x="3239363" y="986534"/>
            <a:ext cx="399481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List of Users in Responding (Yellow Zone)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1E8D4-5BC0-4351-B0EC-BAAD1BD94A8B}"/>
              </a:ext>
            </a:extLst>
          </p:cNvPr>
          <p:cNvSpPr txBox="1"/>
          <p:nvPr/>
        </p:nvSpPr>
        <p:spPr>
          <a:xfrm rot="20479145">
            <a:off x="3531076" y="3527486"/>
            <a:ext cx="740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SAME PATTERN with Users in Struggling Module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CBF483-CEF7-4A66-836D-C773064F40AD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Last Name </a:t>
            </a:r>
            <a:r>
              <a:rPr lang="en-US" sz="1600" dirty="0"/>
              <a:t>or </a:t>
            </a:r>
            <a:r>
              <a:rPr lang="en-US" sz="1600" dirty="0">
                <a:solidFill>
                  <a:srgbClr val="002060"/>
                </a:solidFill>
              </a:rPr>
              <a:t>Gender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School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Office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Course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Year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Address</a:t>
            </a:r>
            <a:r>
              <a:rPr lang="en-US" sz="1600" dirty="0"/>
              <a:t>]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4177671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911530"/>
              </p:ext>
            </p:extLst>
          </p:nvPr>
        </p:nvGraphicFramePr>
        <p:xfrm>
          <a:off x="252766" y="1039801"/>
          <a:ext cx="241522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MH Experts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2AAB17CB-D822-47C9-BBEF-3047AEF7330A}"/>
              </a:ext>
            </a:extLst>
          </p:cNvPr>
          <p:cNvGraphicFramePr>
            <a:graphicFrameLocks noGrp="1"/>
          </p:cNvGraphicFramePr>
          <p:nvPr/>
        </p:nvGraphicFramePr>
        <p:xfrm>
          <a:off x="3239363" y="1358858"/>
          <a:ext cx="85590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Tolentino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Salva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Bayudan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Alma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Capin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Macose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Nakar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Mental Health Experts/ Registered Guidance Counselor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75948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681745"/>
              </p:ext>
            </p:extLst>
          </p:nvPr>
        </p:nvGraphicFramePr>
        <p:xfrm>
          <a:off x="252766" y="1039801"/>
          <a:ext cx="241522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MH Experts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2AAB17CB-D822-47C9-BBEF-3047AEF7330A}"/>
              </a:ext>
            </a:extLst>
          </p:cNvPr>
          <p:cNvGraphicFramePr>
            <a:graphicFrameLocks noGrp="1"/>
          </p:cNvGraphicFramePr>
          <p:nvPr/>
        </p:nvGraphicFramePr>
        <p:xfrm>
          <a:off x="3239363" y="1358858"/>
          <a:ext cx="85590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Tolentino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Salva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Bayudan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Alma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Capin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Macose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Nakar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Mental Health Experts/ Registered Guidance Counselor</a:t>
            </a:r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5CE5A-1BAD-4B65-9FF5-B54638684D8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61139DCF-4B8F-4526-9BAD-66AE622C0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496585"/>
              </p:ext>
            </p:extLst>
          </p:nvPr>
        </p:nvGraphicFramePr>
        <p:xfrm>
          <a:off x="3265538" y="262402"/>
          <a:ext cx="8665591" cy="587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9783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392580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338345">
                <a:tc>
                  <a:txBody>
                    <a:bodyPr/>
                    <a:lstStyle/>
                    <a:p>
                      <a:r>
                        <a:rPr lang="en-US" sz="1400" dirty="0"/>
                        <a:t>Add Mental Health Experts/Registered Guidance Counselor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Full Name</a:t>
                      </a:r>
                      <a:endParaRPr lang="en-PH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356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Address</a:t>
                      </a:r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Country: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92950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Province: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75306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Municipality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4642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Barangay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961042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84906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Professional License No.: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Login Credentials</a:t>
                      </a:r>
                      <a:endParaRPr lang="en-PH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99220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Password: [Can Generate Password]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6137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885FF-E8FD-4F45-945E-F855273A3E38}"/>
              </a:ext>
            </a:extLst>
          </p:cNvPr>
          <p:cNvSpPr/>
          <p:nvPr/>
        </p:nvSpPr>
        <p:spPr>
          <a:xfrm>
            <a:off x="11471982" y="242648"/>
            <a:ext cx="467252" cy="3346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X</a:t>
            </a:r>
            <a:endParaRPr lang="en-PH" sz="24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2CAEDC-2CDA-4699-8BDB-89D525419221}"/>
              </a:ext>
            </a:extLst>
          </p:cNvPr>
          <p:cNvSpPr/>
          <p:nvPr/>
        </p:nvSpPr>
        <p:spPr>
          <a:xfrm>
            <a:off x="7355560" y="6298462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SAVE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161121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244100"/>
              </p:ext>
            </p:extLst>
          </p:nvPr>
        </p:nvGraphicFramePr>
        <p:xfrm>
          <a:off x="252766" y="1039801"/>
          <a:ext cx="241522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MH Experts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2AAB17CB-D822-47C9-BBEF-3047AEF73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024661"/>
              </p:ext>
            </p:extLst>
          </p:nvPr>
        </p:nvGraphicFramePr>
        <p:xfrm>
          <a:off x="3239363" y="1358858"/>
          <a:ext cx="855906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Tolentino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Salva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Bayudan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Alma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Capin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Macose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Nakar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Gomez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Lebron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Curry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124184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Mental Health Experts/ Registered Guidance Counselor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19701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201578"/>
              </p:ext>
            </p:extLst>
          </p:nvPr>
        </p:nvGraphicFramePr>
        <p:xfrm>
          <a:off x="252766" y="1039801"/>
          <a:ext cx="241522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608041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History Logs</a:t>
            </a:r>
            <a:endParaRPr lang="en-PH"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95CEC83-1BE9-4744-929D-7F28ECB8D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468854"/>
              </p:ext>
            </p:extLst>
          </p:nvPr>
        </p:nvGraphicFramePr>
        <p:xfrm>
          <a:off x="3239363" y="1706880"/>
          <a:ext cx="8479160" cy="3497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3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6641234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406123">
                  <a:extLst>
                    <a:ext uri="{9D8B030D-6E8A-4147-A177-3AD203B41FA5}">
                      <a16:colId xmlns:a16="http://schemas.microsoft.com/office/drawing/2014/main" val="3248506503"/>
                    </a:ext>
                  </a:extLst>
                </a:gridCol>
              </a:tblGrid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Executed at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MH Expert – Salva Tolentino completed the F2F interventions with user – Juan S. Dela Cruz, with  Family Counseling and Behavior Therapy as the given interventions.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06.14.2023 9:45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MH Expert – Salva Tolentino set a schedule of F2F interventions with user – Juan S. Dela Cruz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06.12.2023 01:28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0315012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MH Expert – Salva Tolentino, accepted the referral of Admin – Alexis Enriquez for the user – Juan S. Dela Cruz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06.12.2023 10:31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4403830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4192525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789813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885944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4453774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3366290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1121920"/>
                  </a:ext>
                </a:extLst>
              </a:tr>
              <a:tr h="189653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……..</a:t>
                      </a:r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707445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FF73FB5-D241-4B45-8B80-D37702C29AD8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User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Date</a:t>
            </a:r>
            <a:r>
              <a:rPr lang="en-US" sz="1600" dirty="0"/>
              <a:t>]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247982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206699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17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30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03647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C97257-2004-4C62-BC4E-2E833F01655D}"/>
              </a:ext>
            </a:extLst>
          </p:cNvPr>
          <p:cNvGraphicFramePr>
            <a:graphicFrameLocks noGrp="1"/>
          </p:cNvGraphicFramePr>
          <p:nvPr/>
        </p:nvGraphicFramePr>
        <p:xfrm>
          <a:off x="3239360" y="1755098"/>
          <a:ext cx="839384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920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361440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1717040">
                  <a:extLst>
                    <a:ext uri="{9D8B030D-6E8A-4147-A177-3AD203B41FA5}">
                      <a16:colId xmlns:a16="http://schemas.microsoft.com/office/drawing/2014/main" val="1675528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5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Type of Report(choose):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No. of Referral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List of Appointments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Scheduled Appointments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Completed F2F Interventions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Date(Choose):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Daily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Weekly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Monthly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Quarterly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Or Custom Date: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Choose from the date picker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3239360" y="4617094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F883-F719-4A15-B2AE-C3329C4EE8BB}"/>
              </a:ext>
            </a:extLst>
          </p:cNvPr>
          <p:cNvSpPr txBox="1"/>
          <p:nvPr/>
        </p:nvSpPr>
        <p:spPr>
          <a:xfrm>
            <a:off x="3239363" y="986534"/>
            <a:ext cx="255775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Generate Reports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7988DE-B6C7-4C21-B4F2-5344224DCBC4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3C2C8E-2F3F-415D-82DD-B2306288E0DC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682E67-B931-4E58-B74E-71186474836C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8481A3-FD1F-4304-8560-56561369E52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D12CA8-22DA-4FDE-8A1C-BB650F9B50F5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4BD73-385B-4B13-8D26-4A5272B2ABB4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User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Date</a:t>
            </a:r>
            <a:r>
              <a:rPr lang="en-US" sz="1600" dirty="0"/>
              <a:t>]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416739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5E0ACD-439A-4EB2-9894-50EC146ACD3D}"/>
              </a:ext>
            </a:extLst>
          </p:cNvPr>
          <p:cNvSpPr/>
          <p:nvPr/>
        </p:nvSpPr>
        <p:spPr>
          <a:xfrm>
            <a:off x="5545583" y="6290980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</a:t>
            </a:r>
            <a:endParaRPr lang="en-PH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938063" y="833329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</a:t>
            </a:r>
            <a:endParaRPr lang="en-P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13F520-F6F8-4844-BD4C-9E935F10E64E}"/>
              </a:ext>
            </a:extLst>
          </p:cNvPr>
          <p:cNvGrpSpPr/>
          <p:nvPr/>
        </p:nvGrpSpPr>
        <p:grpSpPr>
          <a:xfrm>
            <a:off x="4589748" y="3500757"/>
            <a:ext cx="3133817" cy="690675"/>
            <a:chOff x="4589754" y="3379411"/>
            <a:chExt cx="3133817" cy="6906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B5EFA0-FB52-498B-887F-C00D4F75F593}"/>
                </a:ext>
              </a:extLst>
            </p:cNvPr>
            <p:cNvSpPr txBox="1"/>
            <p:nvPr/>
          </p:nvSpPr>
          <p:spPr>
            <a:xfrm>
              <a:off x="4589754" y="3379411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School</a:t>
              </a:r>
              <a:endParaRPr lang="en-PH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2C3989-F6FB-4314-BEA1-31FE2D6EC6E9}"/>
                </a:ext>
              </a:extLst>
            </p:cNvPr>
            <p:cNvSpPr txBox="1"/>
            <p:nvPr/>
          </p:nvSpPr>
          <p:spPr>
            <a:xfrm>
              <a:off x="4589755" y="3761099"/>
              <a:ext cx="1109710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Course</a:t>
              </a:r>
              <a:endParaRPr lang="en-PH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2B6F27-0B1F-47E1-8A97-CD035C732285}"/>
                </a:ext>
              </a:extLst>
            </p:cNvPr>
            <p:cNvSpPr txBox="1"/>
            <p:nvPr/>
          </p:nvSpPr>
          <p:spPr>
            <a:xfrm>
              <a:off x="5789718" y="3762309"/>
              <a:ext cx="1109710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Year</a:t>
              </a:r>
              <a:endParaRPr lang="en-PH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00B9C4-B75C-47D5-9B73-6682F0C0B723}"/>
                </a:ext>
              </a:extLst>
            </p:cNvPr>
            <p:cNvSpPr txBox="1"/>
            <p:nvPr/>
          </p:nvSpPr>
          <p:spPr>
            <a:xfrm>
              <a:off x="6989681" y="3761099"/>
              <a:ext cx="733890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Section</a:t>
              </a:r>
              <a:endParaRPr lang="en-PH" sz="1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A94DC8-DFD3-46C2-A4E1-4B4E44A0AD39}"/>
              </a:ext>
            </a:extLst>
          </p:cNvPr>
          <p:cNvGrpSpPr/>
          <p:nvPr/>
        </p:nvGrpSpPr>
        <p:grpSpPr>
          <a:xfrm>
            <a:off x="4589752" y="1197750"/>
            <a:ext cx="3133817" cy="1497977"/>
            <a:chOff x="4589752" y="4154256"/>
            <a:chExt cx="3133817" cy="14979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029878-79BF-4C86-9E05-B5453CC4E3B2}"/>
                </a:ext>
              </a:extLst>
            </p:cNvPr>
            <p:cNvSpPr txBox="1"/>
            <p:nvPr/>
          </p:nvSpPr>
          <p:spPr>
            <a:xfrm>
              <a:off x="4589752" y="4154256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Contact Number</a:t>
              </a:r>
              <a:endParaRPr lang="en-PH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B4D0D1-AF75-499C-9717-A008A2B2C9B0}"/>
                </a:ext>
              </a:extLst>
            </p:cNvPr>
            <p:cNvSpPr txBox="1"/>
            <p:nvPr/>
          </p:nvSpPr>
          <p:spPr>
            <a:xfrm>
              <a:off x="4589752" y="4565388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Email Address</a:t>
              </a:r>
              <a:endParaRPr lang="en-PH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44C93D-469B-4268-B531-3CB75C504974}"/>
                </a:ext>
              </a:extLst>
            </p:cNvPr>
            <p:cNvSpPr txBox="1"/>
            <p:nvPr/>
          </p:nvSpPr>
          <p:spPr>
            <a:xfrm>
              <a:off x="4589752" y="4958545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Guardians</a:t>
              </a:r>
              <a:endParaRPr lang="en-PH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F34F60-0EE6-4818-BF2F-B025A58C5777}"/>
                </a:ext>
              </a:extLst>
            </p:cNvPr>
            <p:cNvSpPr txBox="1"/>
            <p:nvPr/>
          </p:nvSpPr>
          <p:spPr>
            <a:xfrm>
              <a:off x="4589752" y="5344456"/>
              <a:ext cx="3133817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Guardians Contact Number</a:t>
              </a:r>
              <a:endParaRPr lang="en-PH" sz="14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7D71312-5128-4BEB-9615-6F698D8E0E7A}"/>
              </a:ext>
            </a:extLst>
          </p:cNvPr>
          <p:cNvSpPr txBox="1"/>
          <p:nvPr/>
        </p:nvSpPr>
        <p:spPr>
          <a:xfrm>
            <a:off x="4589750" y="2789626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Employment Status </a:t>
            </a:r>
            <a:r>
              <a:rPr lang="en-US" sz="1200" b="1" dirty="0"/>
              <a:t>[Student or Employed]</a:t>
            </a:r>
            <a:endParaRPr lang="en-PH" sz="1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14EBD-2D2C-4E0B-BAC5-BF60070306F7}"/>
              </a:ext>
            </a:extLst>
          </p:cNvPr>
          <p:cNvSpPr/>
          <p:nvPr/>
        </p:nvSpPr>
        <p:spPr>
          <a:xfrm>
            <a:off x="4514349" y="3140280"/>
            <a:ext cx="3680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If Employment Status is </a:t>
            </a:r>
            <a:r>
              <a:rPr lang="en-US" sz="1200" b="1" i="1" dirty="0">
                <a:solidFill>
                  <a:schemeClr val="bg2">
                    <a:lumMod val="25000"/>
                  </a:schemeClr>
                </a:solidFill>
              </a:rPr>
              <a:t>Student,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fields below will show:</a:t>
            </a:r>
            <a:endParaRPr lang="en-PH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DBB40D-B5D9-416F-ACBC-34040A9A48DD}"/>
              </a:ext>
            </a:extLst>
          </p:cNvPr>
          <p:cNvSpPr/>
          <p:nvPr/>
        </p:nvSpPr>
        <p:spPr>
          <a:xfrm>
            <a:off x="4192904" y="4600221"/>
            <a:ext cx="409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But if Employment Status is </a:t>
            </a:r>
            <a:r>
              <a:rPr lang="en-US" sz="1200" b="1" i="1" dirty="0">
                <a:solidFill>
                  <a:schemeClr val="bg2">
                    <a:lumMod val="25000"/>
                  </a:schemeClr>
                </a:solidFill>
              </a:rPr>
              <a:t>Employed,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 fields below will show:</a:t>
            </a:r>
            <a:endParaRPr lang="en-PH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6E5B41-4F4C-4C8F-8ED2-57D4A42CD8DB}"/>
              </a:ext>
            </a:extLst>
          </p:cNvPr>
          <p:cNvSpPr txBox="1"/>
          <p:nvPr/>
        </p:nvSpPr>
        <p:spPr>
          <a:xfrm>
            <a:off x="4589747" y="4877220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Office / Unit / School</a:t>
            </a:r>
            <a:endParaRPr lang="en-PH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560D85-6672-48BD-B686-9E6F067E9986}"/>
              </a:ext>
            </a:extLst>
          </p:cNvPr>
          <p:cNvSpPr txBox="1"/>
          <p:nvPr/>
        </p:nvSpPr>
        <p:spPr>
          <a:xfrm>
            <a:off x="4589748" y="4264133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Upload School ID: (user validation)</a:t>
            </a:r>
            <a:endParaRPr lang="en-PH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DA9789-4636-40E0-AB6A-749538259672}"/>
              </a:ext>
            </a:extLst>
          </p:cNvPr>
          <p:cNvSpPr txBox="1"/>
          <p:nvPr/>
        </p:nvSpPr>
        <p:spPr>
          <a:xfrm>
            <a:off x="4589747" y="5281033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  <a:endParaRPr lang="en-PH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4E4323-7EE9-4334-9BD7-E72FBD53613D}"/>
              </a:ext>
            </a:extLst>
          </p:cNvPr>
          <p:cNvSpPr txBox="1"/>
          <p:nvPr/>
        </p:nvSpPr>
        <p:spPr>
          <a:xfrm>
            <a:off x="461639" y="455382"/>
            <a:ext cx="23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REGISTRATION PAGE</a:t>
            </a:r>
            <a:endParaRPr lang="en-PH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D20563-E5AC-45D0-87F2-5CF9C1B0BEDC}"/>
              </a:ext>
            </a:extLst>
          </p:cNvPr>
          <p:cNvSpPr txBox="1"/>
          <p:nvPr/>
        </p:nvSpPr>
        <p:spPr>
          <a:xfrm>
            <a:off x="4589747" y="5684846"/>
            <a:ext cx="31338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Upload Employee ID: (user validation)</a:t>
            </a:r>
            <a:endParaRPr lang="en-PH" sz="14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B8B8F2-03D3-4EC9-BD06-123BF4599AEE}"/>
              </a:ext>
            </a:extLst>
          </p:cNvPr>
          <p:cNvSpPr/>
          <p:nvPr/>
        </p:nvSpPr>
        <p:spPr>
          <a:xfrm>
            <a:off x="4261272" y="927562"/>
            <a:ext cx="3790765" cy="5212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Consent Form</a:t>
            </a:r>
          </a:p>
          <a:p>
            <a:r>
              <a:rPr lang="en-US" sz="16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600" dirty="0" err="1"/>
              <a:t>popularised</a:t>
            </a:r>
            <a:r>
              <a:rPr lang="en-US" sz="1600" dirty="0"/>
              <a:t> in the 1960s with the release of </a:t>
            </a:r>
            <a:r>
              <a:rPr lang="en-US" sz="1600" dirty="0" err="1"/>
              <a:t>Letraset</a:t>
            </a:r>
            <a:r>
              <a:rPr lang="en-US" sz="1600" dirty="0"/>
              <a:t> sheets containing Lorem Ipsum passages, and more recently with desktop publishing software like Aldus PageMaker including versions of Lorem Ipsum.</a:t>
            </a:r>
          </a:p>
          <a:p>
            <a:pPr algn="ctr"/>
            <a:r>
              <a:rPr lang="en-US" dirty="0"/>
              <a:t>I Agree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A05B78-FF81-4B5D-8853-0EA0E0DC9269}"/>
              </a:ext>
            </a:extLst>
          </p:cNvPr>
          <p:cNvSpPr/>
          <p:nvPr/>
        </p:nvSpPr>
        <p:spPr>
          <a:xfrm>
            <a:off x="5379863" y="5616130"/>
            <a:ext cx="319596" cy="247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AD3FC881-1D52-4190-BED5-782202631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3843" y="5573910"/>
            <a:ext cx="331635" cy="33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75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14349"/>
              </p:ext>
            </p:extLst>
          </p:nvPr>
        </p:nvGraphicFramePr>
        <p:xfrm>
          <a:off x="252766" y="1039801"/>
          <a:ext cx="2415220" cy="482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Settings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Edit Profile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0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Edit Password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98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Logout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466352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2443894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6A1C-7A5D-4CB0-8D32-6AA625AA6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User1 – Mental Health Experts / Guidance Counselor</a:t>
            </a:r>
            <a:br>
              <a:rPr lang="en-US" dirty="0"/>
            </a:br>
            <a:r>
              <a:rPr lang="en-US" dirty="0"/>
              <a:t> Dashboard Panel</a:t>
            </a:r>
            <a:endParaRPr lang="en-PH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1CF2-BA89-4A02-B545-1D4807F38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54934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/>
        </p:nvGraphicFramePr>
        <p:xfrm>
          <a:off x="252766" y="1039801"/>
          <a:ext cx="241522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Dashboard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Referral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Appointment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2D415BE-3F97-46A1-AE33-AD1C9C23BCAC}"/>
              </a:ext>
            </a:extLst>
          </p:cNvPr>
          <p:cNvSpPr/>
          <p:nvPr/>
        </p:nvSpPr>
        <p:spPr>
          <a:xfrm>
            <a:off x="3302493" y="905523"/>
            <a:ext cx="2571565" cy="1526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 of Referral</a:t>
            </a:r>
          </a:p>
          <a:p>
            <a:pPr algn="ctr"/>
            <a:r>
              <a:rPr lang="en-US" sz="6600" dirty="0"/>
              <a:t>20</a:t>
            </a:r>
            <a:endParaRPr lang="en-PH" sz="6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94BCF-A85F-4885-B0A5-064E6EB89304}"/>
              </a:ext>
            </a:extLst>
          </p:cNvPr>
          <p:cNvSpPr/>
          <p:nvPr/>
        </p:nvSpPr>
        <p:spPr>
          <a:xfrm>
            <a:off x="6178858" y="905523"/>
            <a:ext cx="2571565" cy="1526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Scheduled Appointment</a:t>
            </a:r>
          </a:p>
          <a:p>
            <a:pPr algn="ctr"/>
            <a:r>
              <a:rPr lang="en-US" sz="6600" dirty="0"/>
              <a:t>10</a:t>
            </a:r>
            <a:endParaRPr lang="en-PH" sz="6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761D5-FCF5-4217-ACEF-51B437EA581F}"/>
              </a:ext>
            </a:extLst>
          </p:cNvPr>
          <p:cNvSpPr/>
          <p:nvPr/>
        </p:nvSpPr>
        <p:spPr>
          <a:xfrm>
            <a:off x="9055223" y="905523"/>
            <a:ext cx="2571565" cy="1526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 F2F Interventions</a:t>
            </a:r>
          </a:p>
          <a:p>
            <a:pPr algn="ctr"/>
            <a:r>
              <a:rPr lang="en-US" sz="6600" dirty="0"/>
              <a:t>15</a:t>
            </a:r>
            <a:endParaRPr lang="en-PH" sz="660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1F95EC9-67E1-4147-8CE9-A81E01A601FA}"/>
              </a:ext>
            </a:extLst>
          </p:cNvPr>
          <p:cNvGraphicFramePr/>
          <p:nvPr/>
        </p:nvGraphicFramePr>
        <p:xfrm>
          <a:off x="3302493" y="2631419"/>
          <a:ext cx="2967487" cy="2464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A3D5EFF-82F9-43AB-B68C-A7C9BADAB119}"/>
              </a:ext>
            </a:extLst>
          </p:cNvPr>
          <p:cNvGraphicFramePr/>
          <p:nvPr/>
        </p:nvGraphicFramePr>
        <p:xfrm>
          <a:off x="5950384" y="2582680"/>
          <a:ext cx="3104839" cy="2464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28699E1-050C-435A-8552-BAD7808B443C}"/>
              </a:ext>
            </a:extLst>
          </p:cNvPr>
          <p:cNvSpPr txBox="1"/>
          <p:nvPr/>
        </p:nvSpPr>
        <p:spPr>
          <a:xfrm>
            <a:off x="3302493" y="391095"/>
            <a:ext cx="436386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Welcome [Name of Mental Health Experts]!</a:t>
            </a:r>
            <a:endParaRPr lang="en-PH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F1B473-7298-4C43-9192-9057AB1B5224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9B17C1-0306-43C9-9CC9-D28D95773A10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53981E-B59A-4F08-B535-E044CD3BBB19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CE98E-B4C2-4BF2-9510-C2AAFD46529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4270A8B-C812-4E77-B497-73B3AEB5828F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7E215-2D3B-4D13-86A1-955C3448A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9" t="50861" r="2071" b="12972"/>
          <a:stretch/>
        </p:blipFill>
        <p:spPr>
          <a:xfrm>
            <a:off x="8825188" y="3001440"/>
            <a:ext cx="3259666" cy="20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3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/>
        </p:nvGraphicFramePr>
        <p:xfrm>
          <a:off x="252766" y="1039801"/>
          <a:ext cx="241522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Appointment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C97257-2004-4C62-BC4E-2E833F01655D}"/>
              </a:ext>
            </a:extLst>
          </p:cNvPr>
          <p:cNvGraphicFramePr>
            <a:graphicFrameLocks noGrp="1"/>
          </p:cNvGraphicFramePr>
          <p:nvPr/>
        </p:nvGraphicFramePr>
        <p:xfrm>
          <a:off x="3239363" y="1358858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402673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Accept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Accept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Accept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Accept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Accept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Accept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Accept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Accept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Accept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Accept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FBA3E-1FAB-4B31-A734-932893C6EBD3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F883-F719-4A15-B2AE-C3329C4EE8BB}"/>
              </a:ext>
            </a:extLst>
          </p:cNvPr>
          <p:cNvSpPr txBox="1"/>
          <p:nvPr/>
        </p:nvSpPr>
        <p:spPr>
          <a:xfrm>
            <a:off x="3239363" y="986534"/>
            <a:ext cx="255775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Referral</a:t>
            </a:r>
            <a:endParaRPr lang="en-P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854F6-AC89-49E5-9389-CBE6D2D2FC43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A09C13-9A05-4402-9DB1-429F4F405844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2D61D2-F98A-447D-B9BE-041897D6F5FE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AE65FBB-176F-4AB5-8B75-A262DF25AB31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BEA29C-7EA0-4AAB-BDF1-95EDBBCEF991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3709290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/>
        </p:nvGraphicFramePr>
        <p:xfrm>
          <a:off x="252766" y="1039801"/>
          <a:ext cx="241522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Appointment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3292629" y="6387912"/>
            <a:ext cx="536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…GEOLOCATION  MAPS HERE for the user Address…</a:t>
            </a:r>
            <a:endParaRPr lang="en-P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04215F-1BCB-4163-B5FB-7B0AD2580208}"/>
              </a:ext>
            </a:extLst>
          </p:cNvPr>
          <p:cNvSpPr/>
          <p:nvPr/>
        </p:nvSpPr>
        <p:spPr>
          <a:xfrm>
            <a:off x="10319798" y="1046641"/>
            <a:ext cx="1100831" cy="337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Accept</a:t>
            </a:r>
            <a:endParaRPr lang="en-PH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948A4FC3-3695-4EC4-B0F9-1F7DA0A77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231829"/>
              </p:ext>
            </p:extLst>
          </p:nvPr>
        </p:nvGraphicFramePr>
        <p:xfrm>
          <a:off x="3292629" y="1615740"/>
          <a:ext cx="81280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0932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456706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215469">
                <a:tc>
                  <a:txBody>
                    <a:bodyPr/>
                    <a:lstStyle/>
                    <a:p>
                      <a:r>
                        <a:rPr lang="en-US" sz="1400" dirty="0"/>
                        <a:t>I. User Profile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Address: [</a:t>
                      </a:r>
                      <a:r>
                        <a:rPr lang="en-US" sz="1200" b="1" dirty="0"/>
                        <a:t>Country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Province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Municipality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Barangay</a:t>
                      </a:r>
                      <a:r>
                        <a:rPr lang="en-US" sz="1200" dirty="0"/>
                        <a:t>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Brgy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Zabali</a:t>
                      </a:r>
                      <a:r>
                        <a:rPr lang="en-US" sz="1200" dirty="0"/>
                        <a:t>, Baler, Aurora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June 10, 1996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09123456789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juansdelacruz@gmail.com 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Juana Dela Cruz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09987654321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Employment Status:[Student or Employed]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Student</a:t>
                      </a:r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School: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School of Education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94112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Course: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BEED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Year: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r>
                        <a:rPr lang="en-US" sz="1200" baseline="30000" dirty="0"/>
                        <a:t>rd</a:t>
                      </a:r>
                      <a:r>
                        <a:rPr lang="en-US" sz="1200" dirty="0"/>
                        <a:t> Year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8717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Section: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524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5589702-7922-416E-9807-50C1B2F7D11F}"/>
              </a:ext>
            </a:extLst>
          </p:cNvPr>
          <p:cNvSpPr txBox="1"/>
          <p:nvPr/>
        </p:nvSpPr>
        <p:spPr>
          <a:xfrm>
            <a:off x="103197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1/2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08039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725115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Appointment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04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92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63206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/>
        </p:nvGraphicFramePr>
        <p:xfrm>
          <a:off x="3292629" y="1615740"/>
          <a:ext cx="8128000" cy="487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406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1620456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  <a:gridCol w="1038138">
                  <a:extLst>
                    <a:ext uri="{9D8B030D-6E8A-4147-A177-3AD203B41FA5}">
                      <a16:colId xmlns:a16="http://schemas.microsoft.com/office/drawing/2014/main" val="2826069025"/>
                    </a:ext>
                  </a:extLst>
                </a:gridCol>
              </a:tblGrid>
              <a:tr h="298464">
                <a:tc>
                  <a:txBody>
                    <a:bodyPr/>
                    <a:lstStyle/>
                    <a:p>
                      <a:r>
                        <a:rPr lang="en-US" sz="1600" dirty="0"/>
                        <a:t>II. Mental Assessment Result (MHI-38)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r>
                        <a:rPr lang="en-US" sz="1400" b="1" dirty="0"/>
                        <a:t>Questions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Answer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MH Index / Score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How happy, satisfied, or pleased have you been with your personal life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effectLst/>
                          <a:latin typeface="Verdana" panose="020B0604030504040204" pitchFamily="34" charset="0"/>
                        </a:rPr>
                        <a:t>Extremely happy, could not have been more satisfied or pleased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410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 have you felt lonely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often did you become nervous or jumpy when faced with excitement or unexpected situations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Always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During the past month, how much of the time have you felt that the future looks hopeful and promising?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has your daily life been full of things that were interesting to you?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did you feel relaxed and free from tension?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During the past month, how much of the time have you generally enjoyed the things you do?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 dirty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352849165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……. Until the 38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questions of MHI-38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72060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TOTAL SCORE: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55</a:t>
                      </a:r>
                      <a:endParaRPr lang="en-PH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265496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Score Interpretation: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Crisis</a:t>
                      </a:r>
                      <a:endParaRPr lang="en-PH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622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103197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2/2</a:t>
            </a:r>
            <a:endParaRPr lang="en-P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04215F-1BCB-4163-B5FB-7B0AD2580208}"/>
              </a:ext>
            </a:extLst>
          </p:cNvPr>
          <p:cNvSpPr/>
          <p:nvPr/>
        </p:nvSpPr>
        <p:spPr>
          <a:xfrm>
            <a:off x="10319798" y="1046641"/>
            <a:ext cx="1100831" cy="337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Accept</a:t>
            </a:r>
            <a:endParaRPr lang="en-PH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103569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/>
        </p:nvGraphicFramePr>
        <p:xfrm>
          <a:off x="252766" y="1039801"/>
          <a:ext cx="241522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Appointment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List of Appointments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   Scheduled Appointments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Completed Appointments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C97257-2004-4C62-BC4E-2E833F01655D}"/>
              </a:ext>
            </a:extLst>
          </p:cNvPr>
          <p:cNvGraphicFramePr>
            <a:graphicFrameLocks noGrp="1"/>
          </p:cNvGraphicFramePr>
          <p:nvPr/>
        </p:nvGraphicFramePr>
        <p:xfrm>
          <a:off x="3239363" y="1358858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402673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Schedule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Schedule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Schedule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Schedule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Schedule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Schedule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Schedule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Schedule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Schedule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Schedule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FBA3E-1FAB-4B31-A734-932893C6EBD3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DC98D-7162-4AF6-BBD1-068CCEEB2E47}"/>
              </a:ext>
            </a:extLst>
          </p:cNvPr>
          <p:cNvSpPr txBox="1"/>
          <p:nvPr/>
        </p:nvSpPr>
        <p:spPr>
          <a:xfrm>
            <a:off x="3239363" y="861135"/>
            <a:ext cx="255775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Appointments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A495FA-E5BE-432A-9E83-1DA5B1502898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106998-3918-4183-9DE3-C95A75148F17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3F10-BC14-4E9C-B604-5415A398CE31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6AA733-11C3-4970-B177-3CB57321646F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3352FE-52F5-430B-A884-EF5E7ACD9FEA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00BDE8-C9E6-4AC7-BB2D-A1A6FB00A333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3ECF21-087D-412E-8467-B1AC8CD1CE28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Magnifying glass">
              <a:extLst>
                <a:ext uri="{FF2B5EF4-FFF2-40B4-BE49-F238E27FC236}">
                  <a16:creationId xmlns:a16="http://schemas.microsoft.com/office/drawing/2014/main" id="{FE4CCB6F-63BA-4051-AA82-886B36EA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017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/>
        </p:nvGraphicFramePr>
        <p:xfrm>
          <a:off x="252766" y="1039801"/>
          <a:ext cx="241522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Appointment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List of Appointments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   Scheduled Appointments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Completed Appointments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631958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/>
        </p:nvGraphicFramePr>
        <p:xfrm>
          <a:off x="3292629" y="2024106"/>
          <a:ext cx="8128000" cy="1310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5472590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349649">
                <a:tc>
                  <a:txBody>
                    <a:bodyPr/>
                    <a:lstStyle/>
                    <a:p>
                      <a:r>
                        <a:rPr lang="en-US" sz="1600" dirty="0"/>
                        <a:t>User Profile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Date: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June 24, 2023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Time: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10:00 AM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Location: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Guidance Office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776697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5311806" y="4217496"/>
            <a:ext cx="61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user will be notified upon clicking the Schedule button”</a:t>
            </a:r>
            <a:endParaRPr lang="en-P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04215F-1BCB-4163-B5FB-7B0AD2580208}"/>
              </a:ext>
            </a:extLst>
          </p:cNvPr>
          <p:cNvSpPr/>
          <p:nvPr/>
        </p:nvSpPr>
        <p:spPr>
          <a:xfrm>
            <a:off x="10319798" y="3492757"/>
            <a:ext cx="1100831" cy="337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Schedule</a:t>
            </a:r>
            <a:endParaRPr lang="en-PH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1678547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/>
        </p:nvGraphicFramePr>
        <p:xfrm>
          <a:off x="252766" y="1039801"/>
          <a:ext cx="241522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Appointment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List of Appointments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Scheduled Appointments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Completed Appointments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C97257-2004-4C62-BC4E-2E833F01655D}"/>
              </a:ext>
            </a:extLst>
          </p:cNvPr>
          <p:cNvGraphicFramePr>
            <a:graphicFrameLocks noGrp="1"/>
          </p:cNvGraphicFramePr>
          <p:nvPr/>
        </p:nvGraphicFramePr>
        <p:xfrm>
          <a:off x="3239363" y="1358858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402673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Mark as Done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Mark as Done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Mark as Done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Mark as Done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Mark as Done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Mark as Done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Mark as Done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Mark as Done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Mark as Done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Mark as Done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FBA3E-1FAB-4B31-A734-932893C6EBD3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DC98D-7162-4AF6-BBD1-068CCEEB2E47}"/>
              </a:ext>
            </a:extLst>
          </p:cNvPr>
          <p:cNvSpPr txBox="1"/>
          <p:nvPr/>
        </p:nvSpPr>
        <p:spPr>
          <a:xfrm>
            <a:off x="3239363" y="989526"/>
            <a:ext cx="255775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Scheduled Appointments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911BB7-963E-438D-BF98-961EBC70F530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717321-4866-4AA5-A47A-1F57AEF11644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2FEBDF-B520-42BC-AB6F-329B0355B5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E481F7-D5D7-4B9E-92EF-CF7F371F4EF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145397-1427-4E9E-98F9-B17D5736A715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B0D9BF-A302-4DCE-AC73-3E650E6D4902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8FDC6-C9ED-472B-8BDD-6AF3279B6833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Magnifying glass">
              <a:extLst>
                <a:ext uri="{FF2B5EF4-FFF2-40B4-BE49-F238E27FC236}">
                  <a16:creationId xmlns:a16="http://schemas.microsoft.com/office/drawing/2014/main" id="{39E65228-19F1-4641-ADFC-A476D84DB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351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/>
        </p:nvGraphicFramePr>
        <p:xfrm>
          <a:off x="252766" y="1039801"/>
          <a:ext cx="241522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Appointment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List of Appointments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Scheduled Appointments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Completed Appointments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631958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230050"/>
              </p:ext>
            </p:extLst>
          </p:nvPr>
        </p:nvGraphicFramePr>
        <p:xfrm>
          <a:off x="3292629" y="2024106"/>
          <a:ext cx="8128000" cy="225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5472590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349649">
                <a:tc>
                  <a:txBody>
                    <a:bodyPr/>
                    <a:lstStyle/>
                    <a:p>
                      <a:r>
                        <a:rPr lang="en-US" sz="1600" dirty="0"/>
                        <a:t>Interventions Given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Type: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Family Counseling, Behavior therapy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Date: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June 24, 2023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Time Started: 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10:00 AM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443029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Time Ended: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11:45 AM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508850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Location: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Guidance Office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Attach Photo-Evidence: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[UPLOAD]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2676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776697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04215F-1BCB-4163-B5FB-7B0AD2580208}"/>
              </a:ext>
            </a:extLst>
          </p:cNvPr>
          <p:cNvSpPr/>
          <p:nvPr/>
        </p:nvSpPr>
        <p:spPr>
          <a:xfrm>
            <a:off x="10319798" y="4930450"/>
            <a:ext cx="1100831" cy="337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Done</a:t>
            </a:r>
            <a:endParaRPr lang="en-PH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191197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918231" y="2927723"/>
            <a:ext cx="2437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Account created. Check your email to activate and wait for the System Administrator to approve your account.</a:t>
            </a:r>
            <a:endParaRPr lang="en-PH" dirty="0"/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73487218-3CE3-4028-B51C-DB71BEBC7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799" y="1938219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59DDA45-E8BF-4A6D-9008-DEB6D3BB8340}"/>
              </a:ext>
            </a:extLst>
          </p:cNvPr>
          <p:cNvGrpSpPr/>
          <p:nvPr/>
        </p:nvGrpSpPr>
        <p:grpSpPr>
          <a:xfrm>
            <a:off x="5375187" y="1365819"/>
            <a:ext cx="1441622" cy="1441622"/>
            <a:chOff x="4649216" y="1551497"/>
            <a:chExt cx="1441622" cy="144162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DAB6A46-E1C6-4F16-8E01-43AE70728D6B}"/>
                </a:ext>
              </a:extLst>
            </p:cNvPr>
            <p:cNvSpPr/>
            <p:nvPr/>
          </p:nvSpPr>
          <p:spPr>
            <a:xfrm>
              <a:off x="4649216" y="1551497"/>
              <a:ext cx="1441622" cy="14416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32" name="Graphic 31" descr="Checkmark">
              <a:extLst>
                <a:ext uri="{FF2B5EF4-FFF2-40B4-BE49-F238E27FC236}">
                  <a16:creationId xmlns:a16="http://schemas.microsoft.com/office/drawing/2014/main" id="{43836C8E-4CC3-475F-8CC8-E6AB37DEB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5217" y="1828657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C0E51A7-32AA-43D3-A5C6-5F23339E7AB1}"/>
              </a:ext>
            </a:extLst>
          </p:cNvPr>
          <p:cNvSpPr txBox="1"/>
          <p:nvPr/>
        </p:nvSpPr>
        <p:spPr>
          <a:xfrm>
            <a:off x="461639" y="455382"/>
            <a:ext cx="23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REGISTRATION PAGE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4259597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/>
        </p:nvGraphicFramePr>
        <p:xfrm>
          <a:off x="252766" y="1039801"/>
          <a:ext cx="241522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Appointment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List of Appointments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Scheduled Appointments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Completed Appointments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C97257-2004-4C62-BC4E-2E833F01655D}"/>
              </a:ext>
            </a:extLst>
          </p:cNvPr>
          <p:cNvGraphicFramePr>
            <a:graphicFrameLocks noGrp="1"/>
          </p:cNvGraphicFramePr>
          <p:nvPr/>
        </p:nvGraphicFramePr>
        <p:xfrm>
          <a:off x="3239363" y="1358858"/>
          <a:ext cx="8559061" cy="48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644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700963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304327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991593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869551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85647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205168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  <a:gridCol w="1205168">
                  <a:extLst>
                    <a:ext uri="{9D8B030D-6E8A-4147-A177-3AD203B41FA5}">
                      <a16:colId xmlns:a16="http://schemas.microsoft.com/office/drawing/2014/main" val="1423058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Remarks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List of Interventions Given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Completed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Family Counseling, Behavior therapy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FBA3E-1FAB-4B31-A734-932893C6EBD3}"/>
              </a:ext>
            </a:extLst>
          </p:cNvPr>
          <p:cNvSpPr txBox="1"/>
          <p:nvPr/>
        </p:nvSpPr>
        <p:spPr>
          <a:xfrm>
            <a:off x="9419208" y="6287849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DC98D-7162-4AF6-BBD1-068CCEEB2E47}"/>
              </a:ext>
            </a:extLst>
          </p:cNvPr>
          <p:cNvSpPr txBox="1"/>
          <p:nvPr/>
        </p:nvSpPr>
        <p:spPr>
          <a:xfrm>
            <a:off x="3239363" y="989526"/>
            <a:ext cx="255775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Completed Appointments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911BB7-963E-438D-BF98-961EBC70F530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717321-4866-4AA5-A47A-1F57AEF11644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2FEBDF-B520-42BC-AB6F-329B0355B5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E481F7-D5D7-4B9E-92EF-CF7F371F4EF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145397-1427-4E9E-98F9-B17D5736A715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B47979-3CD0-4142-B647-16A67ACEDE02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19E892-BEFB-4A62-80D8-1C3E15C4FF3F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Magnifying glass">
              <a:extLst>
                <a:ext uri="{FF2B5EF4-FFF2-40B4-BE49-F238E27FC236}">
                  <a16:creationId xmlns:a16="http://schemas.microsoft.com/office/drawing/2014/main" id="{3366B1B9-1197-4692-B574-2C39CCBD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208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/>
        </p:nvGraphicFramePr>
        <p:xfrm>
          <a:off x="252766" y="1039801"/>
          <a:ext cx="241522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Appointment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Reports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C97257-2004-4C62-BC4E-2E833F01655D}"/>
              </a:ext>
            </a:extLst>
          </p:cNvPr>
          <p:cNvGraphicFramePr>
            <a:graphicFrameLocks noGrp="1"/>
          </p:cNvGraphicFramePr>
          <p:nvPr/>
        </p:nvGraphicFramePr>
        <p:xfrm>
          <a:off x="3239360" y="1358858"/>
          <a:ext cx="8221711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98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506407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826921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86597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450708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 4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Type of Report(choose):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No. of Referral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List of Appointments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Scheduled Appointments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Completed F2F Interventions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Date(Choose):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Daily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Weekly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Monthly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Quarterly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Or Custom Date: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Choose from the date picker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3239363" y="347626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F883-F719-4A15-B2AE-C3329C4EE8BB}"/>
              </a:ext>
            </a:extLst>
          </p:cNvPr>
          <p:cNvSpPr txBox="1"/>
          <p:nvPr/>
        </p:nvSpPr>
        <p:spPr>
          <a:xfrm>
            <a:off x="3239363" y="986534"/>
            <a:ext cx="255775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Generate Reports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7988DE-B6C7-4C21-B4F2-5344224DCBC4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3C2C8E-2F3F-415D-82DD-B2306288E0DC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682E67-B931-4E58-B74E-71186474836C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8481A3-FD1F-4304-8560-56561369E52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D12CA8-22DA-4FDE-8A1C-BB650F9B50F5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461550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/>
        </p:nvGraphicFramePr>
        <p:xfrm>
          <a:off x="252766" y="1039801"/>
          <a:ext cx="241522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Appointment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Reports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Settings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Edit Profile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Edit Password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Logout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740DE4A-096B-4FAA-A069-2911AF10474E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785CB2-1C8D-48CC-BC7A-19B1642AD620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FAB49D-E5B7-49E0-ADB7-837906843A2B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98F7CB-87F4-4A11-BA4A-D9DC4CC09552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B1C266-7C2F-4554-9328-5E903B69E92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312546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6A1C-7A5D-4CB0-8D32-6AA625AA6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 Admin Dashboard Panel</a:t>
            </a:r>
            <a:endParaRPr lang="en-PH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1CF2-BA89-4A02-B545-1D4807F38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458198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936554"/>
              </p:ext>
            </p:extLst>
          </p:nvPr>
        </p:nvGraphicFramePr>
        <p:xfrm>
          <a:off x="252766" y="1039801"/>
          <a:ext cx="241522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Dashboard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4765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2D415BE-3F97-46A1-AE33-AD1C9C23BCAC}"/>
              </a:ext>
            </a:extLst>
          </p:cNvPr>
          <p:cNvSpPr/>
          <p:nvPr/>
        </p:nvSpPr>
        <p:spPr>
          <a:xfrm>
            <a:off x="3302494" y="905524"/>
            <a:ext cx="1846556" cy="12251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Total No. of At-Risk</a:t>
            </a:r>
          </a:p>
          <a:p>
            <a:pPr algn="ctr"/>
            <a:r>
              <a:rPr lang="en-US" sz="5400" dirty="0"/>
              <a:t>20</a:t>
            </a:r>
            <a:endParaRPr lang="en-PH"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94BCF-A85F-4885-B0A5-064E6EB89304}"/>
              </a:ext>
            </a:extLst>
          </p:cNvPr>
          <p:cNvSpPr/>
          <p:nvPr/>
        </p:nvSpPr>
        <p:spPr>
          <a:xfrm>
            <a:off x="5442012" y="905524"/>
            <a:ext cx="1846556" cy="12251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Total No. of Struggling</a:t>
            </a:r>
          </a:p>
          <a:p>
            <a:pPr algn="ctr"/>
            <a:r>
              <a:rPr lang="en-US" sz="5400" dirty="0"/>
              <a:t>10</a:t>
            </a:r>
            <a:endParaRPr lang="en-PH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761D5-FCF5-4217-ACEF-51B437EA581F}"/>
              </a:ext>
            </a:extLst>
          </p:cNvPr>
          <p:cNvSpPr/>
          <p:nvPr/>
        </p:nvSpPr>
        <p:spPr>
          <a:xfrm>
            <a:off x="7581530" y="905524"/>
            <a:ext cx="1846556" cy="12251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Total No. of Responding</a:t>
            </a:r>
          </a:p>
          <a:p>
            <a:pPr algn="ctr"/>
            <a:r>
              <a:rPr lang="en-US" sz="5400" dirty="0"/>
              <a:t>15</a:t>
            </a:r>
            <a:endParaRPr lang="en-PH" sz="540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1F95EC9-67E1-4147-8CE9-A81E01A601FA}"/>
              </a:ext>
            </a:extLst>
          </p:cNvPr>
          <p:cNvGraphicFramePr/>
          <p:nvPr/>
        </p:nvGraphicFramePr>
        <p:xfrm>
          <a:off x="3293618" y="3576037"/>
          <a:ext cx="3819667" cy="3241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A3D5EFF-82F9-43AB-B68C-A7C9BADAB119}"/>
              </a:ext>
            </a:extLst>
          </p:cNvPr>
          <p:cNvGraphicFramePr/>
          <p:nvPr/>
        </p:nvGraphicFramePr>
        <p:xfrm>
          <a:off x="8945930" y="3678314"/>
          <a:ext cx="3702603" cy="2750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28699E1-050C-435A-8552-BAD7808B443C}"/>
              </a:ext>
            </a:extLst>
          </p:cNvPr>
          <p:cNvSpPr txBox="1"/>
          <p:nvPr/>
        </p:nvSpPr>
        <p:spPr>
          <a:xfrm>
            <a:off x="3302493" y="391095"/>
            <a:ext cx="436386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Welcome [Admin]!</a:t>
            </a:r>
            <a:endParaRPr lang="en-PH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F1B473-7298-4C43-9192-9057AB1B5224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9B17C1-0306-43C9-9CC9-D28D95773A10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53981E-B59A-4F08-B535-E044CD3BBB19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CE98E-B4C2-4BF2-9510-C2AAFD46529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4270A8B-C812-4E77-B497-73B3AEB5828F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94DE2-B5F4-412C-A6BE-A4B2040335D4}"/>
              </a:ext>
            </a:extLst>
          </p:cNvPr>
          <p:cNvSpPr/>
          <p:nvPr/>
        </p:nvSpPr>
        <p:spPr>
          <a:xfrm>
            <a:off x="9721048" y="905524"/>
            <a:ext cx="1846556" cy="12251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Total No. of Healthy</a:t>
            </a:r>
          </a:p>
          <a:p>
            <a:pPr algn="ctr"/>
            <a:r>
              <a:rPr lang="en-US" sz="5400" dirty="0"/>
              <a:t>3</a:t>
            </a:r>
            <a:endParaRPr lang="en-PH" sz="5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462954-19F2-4074-90F0-E154E4725CB5}"/>
              </a:ext>
            </a:extLst>
          </p:cNvPr>
          <p:cNvSpPr/>
          <p:nvPr/>
        </p:nvSpPr>
        <p:spPr>
          <a:xfrm>
            <a:off x="3293618" y="2291919"/>
            <a:ext cx="1846556" cy="12251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Registered Guidance Counselor / MH Experts</a:t>
            </a:r>
          </a:p>
          <a:p>
            <a:pPr algn="ctr"/>
            <a:r>
              <a:rPr lang="en-US" sz="5400" dirty="0"/>
              <a:t>3</a:t>
            </a:r>
            <a:endParaRPr lang="en-PH" sz="5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2BF0DE-654C-4069-93EA-F92214E4AC8A}"/>
              </a:ext>
            </a:extLst>
          </p:cNvPr>
          <p:cNvSpPr/>
          <p:nvPr/>
        </p:nvSpPr>
        <p:spPr>
          <a:xfrm>
            <a:off x="5442015" y="2291919"/>
            <a:ext cx="1846556" cy="122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Improved MH Outcomes / Completed the AI TLCs Guide</a:t>
            </a:r>
          </a:p>
          <a:p>
            <a:pPr algn="ctr"/>
            <a:r>
              <a:rPr lang="en-US" sz="5400" dirty="0"/>
              <a:t>5</a:t>
            </a:r>
            <a:endParaRPr lang="en-PH" sz="5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44F14C-2563-4507-ACC8-CC148C47ADB4}"/>
              </a:ext>
            </a:extLst>
          </p:cNvPr>
          <p:cNvSpPr/>
          <p:nvPr/>
        </p:nvSpPr>
        <p:spPr>
          <a:xfrm>
            <a:off x="7581530" y="2291919"/>
            <a:ext cx="1846556" cy="12251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School / Unit with Most No. of At-Risk</a:t>
            </a:r>
          </a:p>
          <a:p>
            <a:pPr algn="ctr"/>
            <a:endParaRPr lang="en-US" sz="2000" dirty="0"/>
          </a:p>
          <a:p>
            <a:pPr algn="ctr"/>
            <a:r>
              <a:rPr lang="en-US" sz="1400" b="1" dirty="0"/>
              <a:t>School of Information Technology</a:t>
            </a:r>
            <a:endParaRPr lang="en-PH" sz="1400" b="1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E7AB984-72E8-423A-AC7B-9F9EEEDFC7D8}"/>
              </a:ext>
            </a:extLst>
          </p:cNvPr>
          <p:cNvGraphicFramePr/>
          <p:nvPr/>
        </p:nvGraphicFramePr>
        <p:xfrm>
          <a:off x="7020560" y="3572714"/>
          <a:ext cx="2698901" cy="3031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556CF1C2-06B1-413C-8BA5-4538B82EEE09}"/>
              </a:ext>
            </a:extLst>
          </p:cNvPr>
          <p:cNvSpPr/>
          <p:nvPr/>
        </p:nvSpPr>
        <p:spPr>
          <a:xfrm>
            <a:off x="9713049" y="2288596"/>
            <a:ext cx="1846556" cy="122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Location with Most Number of At-Risk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400" b="1" dirty="0" err="1"/>
              <a:t>Brgy</a:t>
            </a:r>
            <a:r>
              <a:rPr lang="en-US" sz="1400" b="1" dirty="0"/>
              <a:t>. </a:t>
            </a:r>
            <a:r>
              <a:rPr lang="en-US" sz="1400" b="1" dirty="0" err="1"/>
              <a:t>Pingit</a:t>
            </a:r>
            <a:r>
              <a:rPr lang="en-US" sz="1400" b="1" dirty="0"/>
              <a:t>, Baler, Aurora</a:t>
            </a:r>
            <a:endParaRPr lang="en-PH" sz="1400" b="1" dirty="0"/>
          </a:p>
        </p:txBody>
      </p:sp>
    </p:spTree>
    <p:extLst>
      <p:ext uri="{BB962C8B-B14F-4D97-AF65-F5344CB8AC3E}">
        <p14:creationId xmlns:p14="http://schemas.microsoft.com/office/powerpoint/2010/main" val="2894144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100338"/>
              </p:ext>
            </p:extLst>
          </p:nvPr>
        </p:nvGraphicFramePr>
        <p:xfrm>
          <a:off x="252766" y="1039801"/>
          <a:ext cx="241522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List of At-Risk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Referred to MH Experts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130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00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42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026814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C97257-2004-4C62-BC4E-2E833F016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05539"/>
              </p:ext>
            </p:extLst>
          </p:nvPr>
        </p:nvGraphicFramePr>
        <p:xfrm>
          <a:off x="3239363" y="1358858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 Validation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Refer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FBA3E-1FAB-4B31-A734-932893C6EBD3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BF883-F719-4A15-B2AE-C3329C4EE8BB}"/>
              </a:ext>
            </a:extLst>
          </p:cNvPr>
          <p:cNvSpPr txBox="1"/>
          <p:nvPr/>
        </p:nvSpPr>
        <p:spPr>
          <a:xfrm>
            <a:off x="3239363" y="986534"/>
            <a:ext cx="255775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At-Risk (in-Crisis)</a:t>
            </a:r>
            <a:endParaRPr lang="en-P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0854F6-AC89-49E5-9389-CBE6D2D2FC43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A09C13-9A05-4402-9DB1-429F4F405844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2D61D2-F98A-447D-B9BE-041897D6F5FE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AE65FBB-176F-4AB5-8B75-A262DF25AB31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BEA29C-7EA0-4AAB-BDF1-95EDBBCEF991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4DED62-A7C4-4537-86AF-C4AEDB87855A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51E50-339D-450B-AE9F-4DC5B11F1E63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1" name="Graphic 20" descr="Magnifying glass">
              <a:extLst>
                <a:ext uri="{FF2B5EF4-FFF2-40B4-BE49-F238E27FC236}">
                  <a16:creationId xmlns:a16="http://schemas.microsoft.com/office/drawing/2014/main" id="{12A7675B-1B16-4E78-A702-7A1072EE6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497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632619"/>
              </p:ext>
            </p:extLst>
          </p:nvPr>
        </p:nvGraphicFramePr>
        <p:xfrm>
          <a:off x="252766" y="1039801"/>
          <a:ext cx="241522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List of At-Risk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Referred to MH Experts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87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79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49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689649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3292629" y="6387912"/>
            <a:ext cx="536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…GEOLOCATION  MAPS HERE for the user Address…</a:t>
            </a:r>
            <a:endParaRPr lang="en-P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04215F-1BCB-4163-B5FB-7B0AD2580208}"/>
              </a:ext>
            </a:extLst>
          </p:cNvPr>
          <p:cNvSpPr/>
          <p:nvPr/>
        </p:nvSpPr>
        <p:spPr>
          <a:xfrm>
            <a:off x="10319798" y="1046641"/>
            <a:ext cx="1100831" cy="337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Refer</a:t>
            </a:r>
            <a:endParaRPr lang="en-PH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724A2-7239-428B-B555-1F4E271F65F1}"/>
              </a:ext>
            </a:extLst>
          </p:cNvPr>
          <p:cNvSpPr txBox="1"/>
          <p:nvPr/>
        </p:nvSpPr>
        <p:spPr>
          <a:xfrm>
            <a:off x="102834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1/2</a:t>
            </a:r>
            <a:endParaRPr lang="en-PH" dirty="0"/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713F8DD7-CCC7-4013-A009-7601FE152D3E}"/>
              </a:ext>
            </a:extLst>
          </p:cNvPr>
          <p:cNvGraphicFramePr>
            <a:graphicFrameLocks noGrp="1"/>
          </p:cNvGraphicFramePr>
          <p:nvPr/>
        </p:nvGraphicFramePr>
        <p:xfrm>
          <a:off x="3292629" y="1615740"/>
          <a:ext cx="81280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0932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456706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215469">
                <a:tc>
                  <a:txBody>
                    <a:bodyPr/>
                    <a:lstStyle/>
                    <a:p>
                      <a:r>
                        <a:rPr lang="en-US" sz="1400" dirty="0"/>
                        <a:t>I. User Profile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Address: [</a:t>
                      </a:r>
                      <a:r>
                        <a:rPr lang="en-US" sz="1200" b="1" dirty="0"/>
                        <a:t>Country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Province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Municipality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Barangay</a:t>
                      </a:r>
                      <a:r>
                        <a:rPr lang="en-US" sz="1200" dirty="0"/>
                        <a:t>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Brgy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Zabali</a:t>
                      </a:r>
                      <a:r>
                        <a:rPr lang="en-US" sz="1200" dirty="0"/>
                        <a:t>, Baler, Aurora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June 10, 1996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09123456789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juansdelacruz@gmail.com 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Juana Dela Cruz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09987654321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Employment Status:[Student or Employed]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Student</a:t>
                      </a:r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School: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School of Education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94112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Course: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BEED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Year: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r>
                        <a:rPr lang="en-US" sz="1200" baseline="30000" dirty="0"/>
                        <a:t>rd</a:t>
                      </a:r>
                      <a:r>
                        <a:rPr lang="en-US" sz="1200" dirty="0"/>
                        <a:t> Year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8717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Section: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5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174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683141"/>
              </p:ext>
            </p:extLst>
          </p:nvPr>
        </p:nvGraphicFramePr>
        <p:xfrm>
          <a:off x="252766" y="1039801"/>
          <a:ext cx="241522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List of At-Risk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Referred to MH Experts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52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04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92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63206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/>
        </p:nvGraphicFramePr>
        <p:xfrm>
          <a:off x="3292629" y="1615740"/>
          <a:ext cx="8128000" cy="487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406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1620456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  <a:gridCol w="1038138">
                  <a:extLst>
                    <a:ext uri="{9D8B030D-6E8A-4147-A177-3AD203B41FA5}">
                      <a16:colId xmlns:a16="http://schemas.microsoft.com/office/drawing/2014/main" val="2826069025"/>
                    </a:ext>
                  </a:extLst>
                </a:gridCol>
              </a:tblGrid>
              <a:tr h="298464">
                <a:tc>
                  <a:txBody>
                    <a:bodyPr/>
                    <a:lstStyle/>
                    <a:p>
                      <a:r>
                        <a:rPr lang="en-US" sz="1600" dirty="0"/>
                        <a:t>II. Mental Assessment Result (MHI-38)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r>
                        <a:rPr lang="en-US" sz="1400" b="1" dirty="0"/>
                        <a:t>Questions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Answer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MH Index / Score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How happy, satisfied, or pleased have you been with your personal life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effectLst/>
                          <a:latin typeface="Verdana" panose="020B0604030504040204" pitchFamily="34" charset="0"/>
                        </a:rPr>
                        <a:t>Extremely happy, could not have been more satisfied or pleased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410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 have you felt lonely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often did you become nervous or jumpy when faced with excitement or unexpected situations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Always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During the past month, how much of the time have you felt that the future looks hopeful and promising?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has your daily life been full of things that were interesting to you?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did you feel relaxed and free from tension?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During the past month, how much of the time have you generally enjoyed the things you do?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 dirty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352849165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……. Until the 38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questions of MHI-38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72060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TOTAL SCORE: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55</a:t>
                      </a:r>
                      <a:endParaRPr lang="en-PH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265496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Score Interpretation: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Crisis</a:t>
                      </a:r>
                      <a:endParaRPr lang="en-PH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622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103197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2/2</a:t>
            </a:r>
            <a:endParaRPr lang="en-P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04215F-1BCB-4163-B5FB-7B0AD2580208}"/>
              </a:ext>
            </a:extLst>
          </p:cNvPr>
          <p:cNvSpPr/>
          <p:nvPr/>
        </p:nvSpPr>
        <p:spPr>
          <a:xfrm>
            <a:off x="10319798" y="1046641"/>
            <a:ext cx="1100831" cy="337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Refer</a:t>
            </a:r>
            <a:endParaRPr lang="en-PH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32823765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33249"/>
              </p:ext>
            </p:extLst>
          </p:nvPr>
        </p:nvGraphicFramePr>
        <p:xfrm>
          <a:off x="252766" y="1039801"/>
          <a:ext cx="241522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List of At-Risk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Referred to MH Experts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63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31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8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49374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631958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51869"/>
              </p:ext>
            </p:extLst>
          </p:nvPr>
        </p:nvGraphicFramePr>
        <p:xfrm>
          <a:off x="3292629" y="2024106"/>
          <a:ext cx="8128000" cy="2570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7851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5040149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349649">
                <a:tc>
                  <a:txBody>
                    <a:bodyPr/>
                    <a:lstStyle/>
                    <a:p>
                      <a:r>
                        <a:rPr lang="en-US" sz="1600" dirty="0"/>
                        <a:t>Registered Guidance Councilor / MH Experts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Chosen Registered MH Experts: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[Dropdown-List of Mental Health Experts</a:t>
                      </a:r>
                      <a:r>
                        <a:rPr lang="en-US" sz="1400" dirty="0"/>
                        <a:t>] example:</a:t>
                      </a:r>
                    </a:p>
                    <a:p>
                      <a:r>
                        <a:rPr lang="en-US" sz="1400" dirty="0"/>
                        <a:t>Salva Tolentino</a:t>
                      </a:r>
                    </a:p>
                    <a:p>
                      <a:r>
                        <a:rPr lang="en-US" sz="1400" dirty="0"/>
                        <a:t>Alma </a:t>
                      </a:r>
                      <a:r>
                        <a:rPr lang="en-US" sz="1400" dirty="0" err="1"/>
                        <a:t>Bayudan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Von Gerald </a:t>
                      </a:r>
                      <a:r>
                        <a:rPr lang="en-US" sz="1400" dirty="0" err="1"/>
                        <a:t>Macose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No. of Individuals being Accommodated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[Base on the MH Expert that is chosen above, then it will display the total no. of individuals he/she is accommodating] example:</a:t>
                      </a:r>
                    </a:p>
                    <a:p>
                      <a:r>
                        <a:rPr lang="en-US" sz="1400" dirty="0"/>
                        <a:t>20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314913">
                <a:tc>
                  <a:txBody>
                    <a:bodyPr/>
                    <a:lstStyle/>
                    <a:p>
                      <a:r>
                        <a:rPr lang="en-US" sz="1400" dirty="0"/>
                        <a:t>Location: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Guidance Office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776697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5128926" y="5594088"/>
            <a:ext cx="6108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selected Mental Health Expert will be notified upon clicking the refer button. Then will be redirected to </a:t>
            </a:r>
            <a:r>
              <a:rPr lang="en-US" b="1" dirty="0"/>
              <a:t>Referred to MH Experts Page</a:t>
            </a:r>
            <a:r>
              <a:rPr lang="en-US" dirty="0"/>
              <a:t>”</a:t>
            </a:r>
            <a:endParaRPr lang="en-P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04215F-1BCB-4163-B5FB-7B0AD2580208}"/>
              </a:ext>
            </a:extLst>
          </p:cNvPr>
          <p:cNvSpPr/>
          <p:nvPr/>
        </p:nvSpPr>
        <p:spPr>
          <a:xfrm>
            <a:off x="10290107" y="4826285"/>
            <a:ext cx="1100831" cy="337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Refer</a:t>
            </a:r>
            <a:endParaRPr lang="en-PH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6253079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413913"/>
              </p:ext>
            </p:extLst>
          </p:nvPr>
        </p:nvGraphicFramePr>
        <p:xfrm>
          <a:off x="252766" y="1039801"/>
          <a:ext cx="241522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Referral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List of At-Risk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Referred to MH Experts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43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2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263042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8C97257-2004-4C62-BC4E-2E833F01655D}"/>
              </a:ext>
            </a:extLst>
          </p:cNvPr>
          <p:cNvGraphicFramePr>
            <a:graphicFrameLocks noGrp="1"/>
          </p:cNvGraphicFramePr>
          <p:nvPr/>
        </p:nvGraphicFramePr>
        <p:xfrm>
          <a:off x="3239363" y="1358858"/>
          <a:ext cx="8559061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402673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Remarks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Upon Acceptance of MH Expert</a:t>
                      </a:r>
                      <a:endParaRPr lang="en-PH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 err="1"/>
                        <a:t>Onnabit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Karen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 err="1"/>
                        <a:t>Kewshun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Scheduled</a:t>
                      </a:r>
                      <a:endParaRPr lang="en-PH" sz="12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 err="1"/>
                        <a:t>Thabalanz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Wayde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 err="1"/>
                        <a:t>Sayid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70C0"/>
                          </a:solidFill>
                        </a:rPr>
                        <a:t>Scheduled</a:t>
                      </a:r>
                      <a:endParaRPr lang="en-PH" sz="12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 err="1"/>
                        <a:t>Kwayted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Anne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Completed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Completed</a:t>
                      </a:r>
                      <a:endParaRPr lang="en-PH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Completed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72C4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FBA3E-1FAB-4B31-A734-932893C6EBD3}"/>
              </a:ext>
            </a:extLst>
          </p:cNvPr>
          <p:cNvSpPr txBox="1"/>
          <p:nvPr/>
        </p:nvSpPr>
        <p:spPr>
          <a:xfrm>
            <a:off x="9419208" y="6232686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DC98D-7162-4AF6-BBD1-068CCEEB2E47}"/>
              </a:ext>
            </a:extLst>
          </p:cNvPr>
          <p:cNvSpPr txBox="1"/>
          <p:nvPr/>
        </p:nvSpPr>
        <p:spPr>
          <a:xfrm>
            <a:off x="3239363" y="861135"/>
            <a:ext cx="4480951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Individuals referred to Mental Health Experts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A495FA-E5BE-432A-9E83-1DA5B1502898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106998-3918-4183-9DE3-C95A75148F17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3F10-BC14-4E9C-B604-5415A398CE31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6AA733-11C3-4970-B177-3CB57321646F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3352FE-52F5-430B-A884-EF5E7ACD9FEA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7A4DAE-0375-42E6-9AA4-B9C045D6119B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A424BF-8301-4E44-ADB9-0642B19A50E3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Magnifying glass">
              <a:extLst>
                <a:ext uri="{FF2B5EF4-FFF2-40B4-BE49-F238E27FC236}">
                  <a16:creationId xmlns:a16="http://schemas.microsoft.com/office/drawing/2014/main" id="{6E537E8D-EA5F-4276-9BBB-19783A7DA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105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5580539" y="309254"/>
            <a:ext cx="1030921" cy="1030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5029195" y="1382746"/>
            <a:ext cx="2133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AI Guided TLCs for Improving the Mental Health Outcomes</a:t>
            </a:r>
            <a:endParaRPr lang="en-PH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475C0-7880-4203-8641-3C01B2817F93}"/>
              </a:ext>
            </a:extLst>
          </p:cNvPr>
          <p:cNvSpPr txBox="1"/>
          <p:nvPr/>
        </p:nvSpPr>
        <p:spPr>
          <a:xfrm>
            <a:off x="4554245" y="2281561"/>
            <a:ext cx="313381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66564-68C3-491B-BB21-5F22FC09FD12}"/>
              </a:ext>
            </a:extLst>
          </p:cNvPr>
          <p:cNvSpPr txBox="1"/>
          <p:nvPr/>
        </p:nvSpPr>
        <p:spPr>
          <a:xfrm>
            <a:off x="4554245" y="2836749"/>
            <a:ext cx="313381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  <a:endParaRPr lang="en-P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5E0ACD-439A-4EB2-9894-50EC146ACD3D}"/>
              </a:ext>
            </a:extLst>
          </p:cNvPr>
          <p:cNvSpPr/>
          <p:nvPr/>
        </p:nvSpPr>
        <p:spPr>
          <a:xfrm>
            <a:off x="5545581" y="3482444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en-PH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77795-6C84-4AF0-B742-6C83F778B741}"/>
              </a:ext>
            </a:extLst>
          </p:cNvPr>
          <p:cNvSpPr txBox="1"/>
          <p:nvPr/>
        </p:nvSpPr>
        <p:spPr>
          <a:xfrm>
            <a:off x="4554245" y="5672831"/>
            <a:ext cx="2831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 forgot password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Register new account</a:t>
            </a:r>
            <a:endParaRPr lang="en-PH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A13FFA-5ED9-41B3-894B-87212547C3D3}"/>
              </a:ext>
            </a:extLst>
          </p:cNvPr>
          <p:cNvSpPr txBox="1"/>
          <p:nvPr/>
        </p:nvSpPr>
        <p:spPr>
          <a:xfrm>
            <a:off x="461639" y="455382"/>
            <a:ext cx="23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LOGIN PAGE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424694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499217"/>
              </p:ext>
            </p:extLst>
          </p:nvPr>
        </p:nvGraphicFramePr>
        <p:xfrm>
          <a:off x="252766" y="1039801"/>
          <a:ext cx="2415220" cy="519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All Users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Struggling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5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3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4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94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286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091842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50C9540D-AEEB-43E4-9F34-A3972E0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89723"/>
              </p:ext>
            </p:extLst>
          </p:nvPr>
        </p:nvGraphicFramePr>
        <p:xfrm>
          <a:off x="3239363" y="1740600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 Validation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r>
                        <a:rPr lang="en-US" sz="1200" dirty="0"/>
                        <a:t>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56C79D-0F86-4F2F-9AF9-B649275A118E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0955E-0C50-4D99-AD20-A20497D7BD34}"/>
              </a:ext>
            </a:extLst>
          </p:cNvPr>
          <p:cNvSpPr txBox="1"/>
          <p:nvPr/>
        </p:nvSpPr>
        <p:spPr>
          <a:xfrm>
            <a:off x="9419208" y="6116717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12359-5550-4A2E-A4FD-7F9D7326ADD7}"/>
              </a:ext>
            </a:extLst>
          </p:cNvPr>
          <p:cNvSpPr txBox="1"/>
          <p:nvPr/>
        </p:nvSpPr>
        <p:spPr>
          <a:xfrm>
            <a:off x="3239363" y="986534"/>
            <a:ext cx="255775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List of All Users</a:t>
            </a:r>
            <a:endParaRPr lang="en-PH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13F4EB-62F8-48A2-8E7B-F86A5894DD10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Last Name </a:t>
            </a:r>
            <a:r>
              <a:rPr lang="en-US" sz="1600" dirty="0"/>
              <a:t>or </a:t>
            </a:r>
            <a:r>
              <a:rPr lang="en-US" sz="1600" dirty="0">
                <a:solidFill>
                  <a:srgbClr val="002060"/>
                </a:solidFill>
              </a:rPr>
              <a:t>Gender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School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Office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Course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Year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Address</a:t>
            </a:r>
            <a:r>
              <a:rPr lang="en-US" sz="1600" dirty="0"/>
              <a:t>]</a:t>
            </a:r>
            <a:endParaRPr lang="en-PH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9AC70D-9E66-426B-BB7E-C15AC3083A64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419878-B621-4775-80CC-362E4A74B814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5" name="Graphic 24" descr="Magnifying glass">
              <a:extLst>
                <a:ext uri="{FF2B5EF4-FFF2-40B4-BE49-F238E27FC236}">
                  <a16:creationId xmlns:a16="http://schemas.microsoft.com/office/drawing/2014/main" id="{C4143D87-C2A8-4FC8-A09D-D0058A4F5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5869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519008"/>
              </p:ext>
            </p:extLst>
          </p:nvPr>
        </p:nvGraphicFramePr>
        <p:xfrm>
          <a:off x="252766" y="1039801"/>
          <a:ext cx="2415220" cy="519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All Users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Struggling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69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9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0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7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50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01086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3292629" y="6387912"/>
            <a:ext cx="536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…GEOLOCATION  MAPS HERE for the user Address…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724A2-7239-428B-B555-1F4E271F65F1}"/>
              </a:ext>
            </a:extLst>
          </p:cNvPr>
          <p:cNvSpPr txBox="1"/>
          <p:nvPr/>
        </p:nvSpPr>
        <p:spPr>
          <a:xfrm>
            <a:off x="102834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1/2</a:t>
            </a:r>
            <a:endParaRPr lang="en-PH" dirty="0"/>
          </a:p>
        </p:txBody>
      </p:sp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B75E5903-1B34-4250-9545-F0D92ED4B1FF}"/>
              </a:ext>
            </a:extLst>
          </p:cNvPr>
          <p:cNvGraphicFramePr>
            <a:graphicFrameLocks noGrp="1"/>
          </p:cNvGraphicFramePr>
          <p:nvPr/>
        </p:nvGraphicFramePr>
        <p:xfrm>
          <a:off x="3292629" y="1615740"/>
          <a:ext cx="8128000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0932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456706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215469">
                <a:tc>
                  <a:txBody>
                    <a:bodyPr/>
                    <a:lstStyle/>
                    <a:p>
                      <a:r>
                        <a:rPr lang="en-US" sz="1400" dirty="0"/>
                        <a:t>I. User Profile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Dela Cruz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Address: [</a:t>
                      </a:r>
                      <a:r>
                        <a:rPr lang="en-US" sz="1200" b="1" dirty="0"/>
                        <a:t>Country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Province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Municipality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Barangay</a:t>
                      </a:r>
                      <a:r>
                        <a:rPr lang="en-US" sz="1200" dirty="0"/>
                        <a:t>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Brgy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Zabali</a:t>
                      </a:r>
                      <a:r>
                        <a:rPr lang="en-US" sz="1200" dirty="0"/>
                        <a:t>, Baler, Aurora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June 10, 1996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09123456789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juansdelacruz@gmail.com 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Juana Dela Cruz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09987654321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Employment Status:[Student or Employed]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Student</a:t>
                      </a:r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School: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School of Education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94112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Course: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BEED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Year: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r>
                        <a:rPr lang="en-US" sz="1200" baseline="30000" dirty="0"/>
                        <a:t>rd</a:t>
                      </a:r>
                      <a:r>
                        <a:rPr lang="en-US" sz="1200" dirty="0"/>
                        <a:t> Year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8717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Section: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05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8651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787022"/>
              </p:ext>
            </p:extLst>
          </p:nvPr>
        </p:nvGraphicFramePr>
        <p:xfrm>
          <a:off x="252766" y="1039801"/>
          <a:ext cx="2415220" cy="519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All Users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Struggling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1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9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6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40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14773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/>
        </p:nvGraphicFramePr>
        <p:xfrm>
          <a:off x="3292629" y="1615740"/>
          <a:ext cx="8128000" cy="487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406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1620456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  <a:gridCol w="1038138">
                  <a:extLst>
                    <a:ext uri="{9D8B030D-6E8A-4147-A177-3AD203B41FA5}">
                      <a16:colId xmlns:a16="http://schemas.microsoft.com/office/drawing/2014/main" val="2826069025"/>
                    </a:ext>
                  </a:extLst>
                </a:gridCol>
              </a:tblGrid>
              <a:tr h="298464">
                <a:tc>
                  <a:txBody>
                    <a:bodyPr/>
                    <a:lstStyle/>
                    <a:p>
                      <a:r>
                        <a:rPr lang="en-US" sz="1600" dirty="0"/>
                        <a:t>II. Mental Assessment Result (MHI-38)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r>
                        <a:rPr lang="en-US" sz="1400" b="1" dirty="0"/>
                        <a:t>Questions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Answer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MH Index / Score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How happy, satisfied, or pleased have you been with your personal life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effectLst/>
                          <a:latin typeface="Verdana" panose="020B0604030504040204" pitchFamily="34" charset="0"/>
                        </a:rPr>
                        <a:t>Extremely happy, could not have been more satisfied or pleased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410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 have you felt lonely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often did you become nervous or jumpy when faced with excitement or unexpected situations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Always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During the past month, how much of the time have you felt that the future looks hopeful and promising?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has your daily life been full of things that were interesting to you?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did you feel relaxed and free from tension?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During the past month, how much of the time have you generally enjoyed the things you do?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 dirty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352849165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……. Until the 38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questions of MHI-38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72060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TOTAL SCORE: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55</a:t>
                      </a:r>
                      <a:endParaRPr lang="en-PH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265496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Score Interpretation: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Crisis</a:t>
                      </a:r>
                      <a:endParaRPr lang="en-PH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622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Juan S. Dela Cruz</a:t>
            </a:r>
          </a:p>
          <a:p>
            <a:r>
              <a:rPr lang="en-US" sz="1400" dirty="0"/>
              <a:t>09123456789</a:t>
            </a:r>
          </a:p>
          <a:p>
            <a:r>
              <a:rPr lang="en-US" sz="1400" dirty="0"/>
              <a:t>Juansdelacruz@gmail.com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103197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2/2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38088880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773003"/>
              </p:ext>
            </p:extLst>
          </p:nvPr>
        </p:nvGraphicFramePr>
        <p:xfrm>
          <a:off x="252766" y="1039801"/>
          <a:ext cx="2415220" cy="519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Struggling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6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3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4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94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2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280950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50C9540D-AEEB-43E4-9F34-A3972E0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696809"/>
              </p:ext>
            </p:extLst>
          </p:nvPr>
        </p:nvGraphicFramePr>
        <p:xfrm>
          <a:off x="3239363" y="1731721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 Validation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Gonzales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Rizal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56C79D-0F86-4F2F-9AF9-B649275A118E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0955E-0C50-4D99-AD20-A20497D7BD34}"/>
              </a:ext>
            </a:extLst>
          </p:cNvPr>
          <p:cNvSpPr txBox="1"/>
          <p:nvPr/>
        </p:nvSpPr>
        <p:spPr>
          <a:xfrm>
            <a:off x="9419208" y="6107838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12359-5550-4A2E-A4FD-7F9D7326ADD7}"/>
              </a:ext>
            </a:extLst>
          </p:cNvPr>
          <p:cNvSpPr txBox="1"/>
          <p:nvPr/>
        </p:nvSpPr>
        <p:spPr>
          <a:xfrm>
            <a:off x="3239363" y="986534"/>
            <a:ext cx="399481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List of Users in Struggling (Orange Zone)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C1B3D-FD60-4413-A9A8-0077B4E6A8CE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Last Name </a:t>
            </a:r>
            <a:r>
              <a:rPr lang="en-US" sz="1600" dirty="0"/>
              <a:t>or </a:t>
            </a:r>
            <a:r>
              <a:rPr lang="en-US" sz="1600" dirty="0">
                <a:solidFill>
                  <a:srgbClr val="002060"/>
                </a:solidFill>
              </a:rPr>
              <a:t>Gender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School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Office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Course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Year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Address</a:t>
            </a:r>
            <a:r>
              <a:rPr lang="en-US" sz="1600" dirty="0"/>
              <a:t>]</a:t>
            </a:r>
            <a:endParaRPr lang="en-PH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6DD5C2-E7A6-4A11-BFBE-16EF04B7868C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C163DF-33E9-461C-A16D-0445D28E1D29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Magnifying glass">
              <a:extLst>
                <a:ext uri="{FF2B5EF4-FFF2-40B4-BE49-F238E27FC236}">
                  <a16:creationId xmlns:a16="http://schemas.microsoft.com/office/drawing/2014/main" id="{6D4FA868-BC5A-434A-88A4-F9D20150A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463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90237"/>
              </p:ext>
            </p:extLst>
          </p:nvPr>
        </p:nvGraphicFramePr>
        <p:xfrm>
          <a:off x="252766" y="1039801"/>
          <a:ext cx="2415220" cy="519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Struggling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521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9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0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7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50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40922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/>
        </p:nvGraphicFramePr>
        <p:xfrm>
          <a:off x="3292629" y="1615740"/>
          <a:ext cx="8128000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0932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456706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215469">
                <a:tc>
                  <a:txBody>
                    <a:bodyPr/>
                    <a:lstStyle/>
                    <a:p>
                      <a:r>
                        <a:rPr lang="en-US" sz="1400" dirty="0"/>
                        <a:t>I. User Profile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Gonzales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Jose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Rizal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Address: [</a:t>
                      </a:r>
                      <a:r>
                        <a:rPr lang="en-US" sz="1200" b="1" dirty="0"/>
                        <a:t>Country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Province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Municipality</a:t>
                      </a:r>
                      <a:r>
                        <a:rPr lang="en-US" sz="1200" dirty="0"/>
                        <a:t>, </a:t>
                      </a:r>
                      <a:r>
                        <a:rPr lang="en-US" sz="1200" b="1" dirty="0"/>
                        <a:t>Barangay</a:t>
                      </a:r>
                      <a:r>
                        <a:rPr lang="en-US" sz="1200" dirty="0"/>
                        <a:t>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Brgy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Sabang</a:t>
                      </a:r>
                      <a:r>
                        <a:rPr lang="en-US" sz="1200" dirty="0"/>
                        <a:t>, Baler, Aurora, Philippines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March 10, 2003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09123456789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josegonzales@gmail.com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Josephina Rizal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09987654322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Employment Status:[Student or Employed]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Employed</a:t>
                      </a:r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Office/Unit/School: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School of Education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941125"/>
                  </a:ext>
                </a:extLst>
              </a:tr>
              <a:tr h="176293">
                <a:tc>
                  <a:txBody>
                    <a:bodyPr/>
                    <a:lstStyle/>
                    <a:p>
                      <a:r>
                        <a:rPr lang="en-US" sz="1200" dirty="0"/>
                        <a:t>Position: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Instructor 1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87CF5C-428D-4154-AB49-D465D4299637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Jose R. Gonzales</a:t>
            </a:r>
          </a:p>
          <a:p>
            <a:r>
              <a:rPr lang="en-US" sz="1400" dirty="0"/>
              <a:t>09123456688</a:t>
            </a:r>
          </a:p>
          <a:p>
            <a:r>
              <a:rPr lang="en-US" sz="1400" dirty="0"/>
              <a:t>josegonzales@gmail.com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3292629" y="6387912"/>
            <a:ext cx="536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…GEOLOCATION  MAPS HERE for the user Address…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724A2-7239-428B-B555-1F4E271F65F1}"/>
              </a:ext>
            </a:extLst>
          </p:cNvPr>
          <p:cNvSpPr txBox="1"/>
          <p:nvPr/>
        </p:nvSpPr>
        <p:spPr>
          <a:xfrm>
            <a:off x="102834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1/3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853901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56138"/>
              </p:ext>
            </p:extLst>
          </p:nvPr>
        </p:nvGraphicFramePr>
        <p:xfrm>
          <a:off x="252766" y="1039801"/>
          <a:ext cx="2415220" cy="519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Struggling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3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9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6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262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12586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/>
        </p:nvGraphicFramePr>
        <p:xfrm>
          <a:off x="3292629" y="1615740"/>
          <a:ext cx="8128000" cy="487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406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1620456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  <a:gridCol w="1038138">
                  <a:extLst>
                    <a:ext uri="{9D8B030D-6E8A-4147-A177-3AD203B41FA5}">
                      <a16:colId xmlns:a16="http://schemas.microsoft.com/office/drawing/2014/main" val="2826069025"/>
                    </a:ext>
                  </a:extLst>
                </a:gridCol>
              </a:tblGrid>
              <a:tr h="298464">
                <a:tc>
                  <a:txBody>
                    <a:bodyPr/>
                    <a:lstStyle/>
                    <a:p>
                      <a:r>
                        <a:rPr lang="en-US" sz="1600" dirty="0"/>
                        <a:t>II. Mental Assessment Result (MHI-38)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r>
                        <a:rPr lang="en-US" sz="1400" b="1" dirty="0"/>
                        <a:t>Questions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Answer</a:t>
                      </a:r>
                      <a:endParaRPr lang="en-PH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MH Index / Score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How happy, satisfied, or pleased have you been with your personal life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effectLst/>
                          <a:latin typeface="Verdana" panose="020B0604030504040204" pitchFamily="34" charset="0"/>
                        </a:rPr>
                        <a:t>Extremely happy, could not have been more satisfied or pleased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17410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 have you felt lonely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often did you become nervous or jumpy when faced with excitement or unexpected situations during the past month?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Always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During the past month, how much of the time have you felt that the future looks hopeful and promising?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has your daily life been full of things that were interesting to you?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Verdana" panose="020B0604030504040204" pitchFamily="34" charset="0"/>
                        </a:rPr>
                        <a:t>How much of the time, during the past month, did you feel relaxed and free from tension?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Verdana" panose="020B0604030504040204" pitchFamily="34" charset="0"/>
                        </a:rPr>
                        <a:t>During the past month, how much of the time have you generally enjoyed the things you do?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PH" sz="800" b="0" dirty="0">
                          <a:effectLst/>
                          <a:latin typeface="Verdana" panose="020B0604030504040204" pitchFamily="34" charset="0"/>
                        </a:rPr>
                        <a:t>All of the time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dirty="0"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352849165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9658"/>
                  </a:ext>
                </a:extLst>
              </a:tr>
              <a:tr h="248720">
                <a:tc>
                  <a:txBody>
                    <a:bodyPr/>
                    <a:lstStyle/>
                    <a:p>
                      <a:r>
                        <a:rPr lang="en-US" sz="1400" dirty="0"/>
                        <a:t>……. Until the 38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questions of MHI-38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…...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….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72060"/>
                  </a:ext>
                </a:extLst>
              </a:tr>
              <a:tr h="323336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TOTAL SCORE: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120</a:t>
                      </a:r>
                      <a:endParaRPr lang="en-PH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265496"/>
                  </a:ext>
                </a:extLst>
              </a:tr>
              <a:tr h="422824">
                <a:tc>
                  <a:txBody>
                    <a:bodyPr/>
                    <a:lstStyle/>
                    <a:p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Score Interpretation:</a:t>
                      </a:r>
                      <a:endParaRPr lang="en-PH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2"/>
                          </a:solidFill>
                        </a:rPr>
                        <a:t>Struggling</a:t>
                      </a:r>
                      <a:endParaRPr lang="en-PH" sz="16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622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103197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2/3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FC1EF-D7E3-4A75-8375-85E2C7CA3D45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Jose R. Gonzales</a:t>
            </a:r>
          </a:p>
          <a:p>
            <a:r>
              <a:rPr lang="en-US" sz="1400" dirty="0"/>
              <a:t>09123456688</a:t>
            </a:r>
          </a:p>
          <a:p>
            <a:r>
              <a:rPr lang="en-US" sz="1400" dirty="0"/>
              <a:t>josegonzales@gmail.com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630648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568079"/>
              </p:ext>
            </p:extLst>
          </p:nvPr>
        </p:nvGraphicFramePr>
        <p:xfrm>
          <a:off x="252766" y="1039801"/>
          <a:ext cx="2415220" cy="519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Struggling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Responding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41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97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3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6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515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52395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A39F1-0BDF-49B4-8FD1-C4F5F22D3885}"/>
              </a:ext>
            </a:extLst>
          </p:cNvPr>
          <p:cNvSpPr/>
          <p:nvPr/>
        </p:nvSpPr>
        <p:spPr>
          <a:xfrm>
            <a:off x="10319798" y="551137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4A7A28-50BF-49E8-B5D3-790E30372500}"/>
              </a:ext>
            </a:extLst>
          </p:cNvPr>
          <p:cNvSpPr/>
          <p:nvPr/>
        </p:nvSpPr>
        <p:spPr>
          <a:xfrm>
            <a:off x="3292629" y="223591"/>
            <a:ext cx="1233996" cy="1233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Photo</a:t>
            </a:r>
            <a:endParaRPr lang="en-P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E567F3-829C-429C-8EF6-B9E0E106AD73}"/>
              </a:ext>
            </a:extLst>
          </p:cNvPr>
          <p:cNvGraphicFramePr>
            <a:graphicFrameLocks noGrp="1"/>
          </p:cNvGraphicFramePr>
          <p:nvPr/>
        </p:nvGraphicFramePr>
        <p:xfrm>
          <a:off x="3292629" y="1615740"/>
          <a:ext cx="8128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406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1620456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  <a:gridCol w="1038138">
                  <a:extLst>
                    <a:ext uri="{9D8B030D-6E8A-4147-A177-3AD203B41FA5}">
                      <a16:colId xmlns:a16="http://schemas.microsoft.com/office/drawing/2014/main" val="2826069025"/>
                    </a:ext>
                  </a:extLst>
                </a:gridCol>
              </a:tblGrid>
              <a:tr h="298464">
                <a:tc>
                  <a:txBody>
                    <a:bodyPr/>
                    <a:lstStyle/>
                    <a:p>
                      <a:r>
                        <a:rPr lang="en-US" sz="1600" dirty="0"/>
                        <a:t>III. AI Guided TLCs Progress</a:t>
                      </a:r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87F20C-2445-4F49-9D51-59E004A9279A}"/>
              </a:ext>
            </a:extLst>
          </p:cNvPr>
          <p:cNvSpPr txBox="1"/>
          <p:nvPr/>
        </p:nvSpPr>
        <p:spPr>
          <a:xfrm>
            <a:off x="10319798" y="6437361"/>
            <a:ext cx="11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3/3</a:t>
            </a:r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5A21AE-9D0C-4588-9D6D-08A5597BB327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C71E2B5-2593-4945-80F5-CC85F37F84AA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95DAD-9115-4451-96A0-B6BEDB9F569A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907B05-88FF-427B-8B3E-1DEEA6D4C9FD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165E73-75BF-46A3-8D76-07A255A6445B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FC1EF-D7E3-4A75-8375-85E2C7CA3D45}"/>
              </a:ext>
            </a:extLst>
          </p:cNvPr>
          <p:cNvSpPr txBox="1"/>
          <p:nvPr/>
        </p:nvSpPr>
        <p:spPr>
          <a:xfrm>
            <a:off x="4775201" y="368330"/>
            <a:ext cx="3142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Jose R. Gonzales</a:t>
            </a:r>
          </a:p>
          <a:p>
            <a:r>
              <a:rPr lang="en-US" sz="1400" dirty="0"/>
              <a:t>09123456688</a:t>
            </a:r>
          </a:p>
          <a:p>
            <a:r>
              <a:rPr lang="en-US" sz="1400" dirty="0"/>
              <a:t>josegonzales@gmail.com</a:t>
            </a:r>
          </a:p>
          <a:p>
            <a:r>
              <a:rPr lang="en-US" sz="1400" dirty="0" err="1"/>
              <a:t>Brgy</a:t>
            </a:r>
            <a:r>
              <a:rPr lang="en-US" sz="1400" dirty="0"/>
              <a:t>. </a:t>
            </a:r>
            <a:r>
              <a:rPr lang="en-US" sz="1400" dirty="0" err="1"/>
              <a:t>Zabali</a:t>
            </a:r>
            <a:r>
              <a:rPr lang="en-US" sz="1400" dirty="0"/>
              <a:t>, Baler, Aurora</a:t>
            </a:r>
            <a:endParaRPr lang="en-PH" sz="14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05927A7-67FA-491C-8591-F9E381067CCB}"/>
              </a:ext>
            </a:extLst>
          </p:cNvPr>
          <p:cNvGraphicFramePr/>
          <p:nvPr/>
        </p:nvGraphicFramePr>
        <p:xfrm>
          <a:off x="4951267" y="2260544"/>
          <a:ext cx="4810724" cy="3031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83536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62281"/>
              </p:ext>
            </p:extLst>
          </p:nvPr>
        </p:nvGraphicFramePr>
        <p:xfrm>
          <a:off x="252766" y="1039801"/>
          <a:ext cx="2415220" cy="519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Users in Struggling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Responding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Users in Healthy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30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3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4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94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61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03522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50C9540D-AEEB-43E4-9F34-A3972E0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739150"/>
              </p:ext>
            </p:extLst>
          </p:nvPr>
        </p:nvGraphicFramePr>
        <p:xfrm>
          <a:off x="3239363" y="1740599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56C79D-0F86-4F2F-9AF9-B649275A118E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0955E-0C50-4D99-AD20-A20497D7BD34}"/>
              </a:ext>
            </a:extLst>
          </p:cNvPr>
          <p:cNvSpPr txBox="1"/>
          <p:nvPr/>
        </p:nvSpPr>
        <p:spPr>
          <a:xfrm>
            <a:off x="9419208" y="6116716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12359-5550-4A2E-A4FD-7F9D7326ADD7}"/>
              </a:ext>
            </a:extLst>
          </p:cNvPr>
          <p:cNvSpPr txBox="1"/>
          <p:nvPr/>
        </p:nvSpPr>
        <p:spPr>
          <a:xfrm>
            <a:off x="3239363" y="986534"/>
            <a:ext cx="399481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List of Users in Responding (Yellow Zone)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1E8D4-5BC0-4351-B0EC-BAAD1BD94A8B}"/>
              </a:ext>
            </a:extLst>
          </p:cNvPr>
          <p:cNvSpPr txBox="1"/>
          <p:nvPr/>
        </p:nvSpPr>
        <p:spPr>
          <a:xfrm rot="20479145">
            <a:off x="3393811" y="3206796"/>
            <a:ext cx="740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SAME PATTERN with Users in Struggling Module</a:t>
            </a:r>
            <a:endParaRPr lang="en-PH" sz="2800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FCFC62-B1B1-478A-A79F-431F222073BA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Last Name </a:t>
            </a:r>
            <a:r>
              <a:rPr lang="en-US" sz="1600" dirty="0"/>
              <a:t>or </a:t>
            </a:r>
            <a:r>
              <a:rPr lang="en-US" sz="1600" dirty="0">
                <a:solidFill>
                  <a:srgbClr val="002060"/>
                </a:solidFill>
              </a:rPr>
              <a:t>Gender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School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Office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Course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Year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Address</a:t>
            </a:r>
            <a:r>
              <a:rPr lang="en-US" sz="1600" dirty="0"/>
              <a:t>]</a:t>
            </a:r>
            <a:endParaRPr lang="en-PH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0A8DCC-EEFB-494A-8D12-D0A173BE37BA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C00D06-41DB-4C01-A4B9-8D13DE7C35B6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5" name="Graphic 24" descr="Magnifying glass">
              <a:extLst>
                <a:ext uri="{FF2B5EF4-FFF2-40B4-BE49-F238E27FC236}">
                  <a16:creationId xmlns:a16="http://schemas.microsoft.com/office/drawing/2014/main" id="{34BC5B90-B4F5-49E3-9345-6A6AD7C7F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9021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842597"/>
              </p:ext>
            </p:extLst>
          </p:nvPr>
        </p:nvGraphicFramePr>
        <p:xfrm>
          <a:off x="252766" y="1039801"/>
          <a:ext cx="2415220" cy="519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All Users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Users in Struggling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0" dirty="0"/>
                        <a:t>Users in Responding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     </a:t>
                      </a:r>
                      <a:r>
                        <a:rPr lang="en-US" sz="1400" b="1" dirty="0"/>
                        <a:t>Users in Healthy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86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23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4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94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99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776256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50C9540D-AEEB-43E4-9F34-A3972E076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308046"/>
              </p:ext>
            </p:extLst>
          </p:nvPr>
        </p:nvGraphicFramePr>
        <p:xfrm>
          <a:off x="3239363" y="1749477"/>
          <a:ext cx="855906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6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47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8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39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17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…..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…….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8921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56C79D-0F86-4F2F-9AF9-B649275A118E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Print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0955E-0C50-4D99-AD20-A20497D7BD34}"/>
              </a:ext>
            </a:extLst>
          </p:cNvPr>
          <p:cNvSpPr txBox="1"/>
          <p:nvPr/>
        </p:nvSpPr>
        <p:spPr>
          <a:xfrm>
            <a:off x="9419208" y="6125594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12359-5550-4A2E-A4FD-7F9D7326ADD7}"/>
              </a:ext>
            </a:extLst>
          </p:cNvPr>
          <p:cNvSpPr txBox="1"/>
          <p:nvPr/>
        </p:nvSpPr>
        <p:spPr>
          <a:xfrm>
            <a:off x="3239363" y="986534"/>
            <a:ext cx="399481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/>
              <a:t>List of Users in Responding (Yellow Zone)</a:t>
            </a:r>
            <a:endParaRPr lang="en-P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1E8D4-5BC0-4351-B0EC-BAAD1BD94A8B}"/>
              </a:ext>
            </a:extLst>
          </p:cNvPr>
          <p:cNvSpPr txBox="1"/>
          <p:nvPr/>
        </p:nvSpPr>
        <p:spPr>
          <a:xfrm rot="20479145">
            <a:off x="3531076" y="3527486"/>
            <a:ext cx="740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SAME PATTERN with Users in Struggling Module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CBF483-CEF7-4A66-836D-C773064F40AD}"/>
              </a:ext>
            </a:extLst>
          </p:cNvPr>
          <p:cNvSpPr txBox="1"/>
          <p:nvPr/>
        </p:nvSpPr>
        <p:spPr>
          <a:xfrm>
            <a:off x="3239363" y="1355866"/>
            <a:ext cx="855906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Filter by: [</a:t>
            </a:r>
            <a:r>
              <a:rPr lang="en-US" sz="1600" dirty="0">
                <a:solidFill>
                  <a:srgbClr val="002060"/>
                </a:solidFill>
              </a:rPr>
              <a:t>Last Name </a:t>
            </a:r>
            <a:r>
              <a:rPr lang="en-US" sz="1600" dirty="0"/>
              <a:t>or </a:t>
            </a:r>
            <a:r>
              <a:rPr lang="en-US" sz="1600" dirty="0">
                <a:solidFill>
                  <a:srgbClr val="002060"/>
                </a:solidFill>
              </a:rPr>
              <a:t>Gender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Age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School</a:t>
            </a:r>
            <a:r>
              <a:rPr lang="en-US" sz="1600" dirty="0"/>
              <a:t> or </a:t>
            </a:r>
            <a:r>
              <a:rPr lang="en-US" sz="1600" dirty="0">
                <a:solidFill>
                  <a:srgbClr val="002060"/>
                </a:solidFill>
              </a:rPr>
              <a:t>Office</a:t>
            </a:r>
            <a:r>
              <a:rPr lang="en-US" sz="1600" dirty="0"/>
              <a:t>] and Filter by: [</a:t>
            </a:r>
            <a:r>
              <a:rPr lang="en-US" sz="1600" dirty="0">
                <a:solidFill>
                  <a:srgbClr val="002060"/>
                </a:solidFill>
              </a:rPr>
              <a:t>Course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Year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2060"/>
                </a:solidFill>
              </a:rPr>
              <a:t>Address</a:t>
            </a:r>
            <a:r>
              <a:rPr lang="en-US" sz="1600" dirty="0"/>
              <a:t>]</a:t>
            </a:r>
            <a:endParaRPr lang="en-PH" sz="1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F35150-9114-44C0-BE33-A63A3DBC5697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812304-6BC8-4AE0-8B39-DA1642ABE4B1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5" name="Graphic 24" descr="Magnifying glass">
              <a:extLst>
                <a:ext uri="{FF2B5EF4-FFF2-40B4-BE49-F238E27FC236}">
                  <a16:creationId xmlns:a16="http://schemas.microsoft.com/office/drawing/2014/main" id="{4FBADA4F-6DDE-4558-A61D-312C979A4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5229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34449"/>
              </p:ext>
            </p:extLst>
          </p:nvPr>
        </p:nvGraphicFramePr>
        <p:xfrm>
          <a:off x="252766" y="1039801"/>
          <a:ext cx="241522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MH Experts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26914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2AAB17CB-D822-47C9-BBEF-3047AEF73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126820"/>
              </p:ext>
            </p:extLst>
          </p:nvPr>
        </p:nvGraphicFramePr>
        <p:xfrm>
          <a:off x="3239363" y="1358858"/>
          <a:ext cx="85590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597882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251218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Tolentino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Salva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Bayudan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Alma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Capin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Macose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Nakar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Mental Health Experts/ Registered Guidance Counselor</a:t>
            </a:r>
            <a:endParaRPr lang="en-P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FC7460-FC0E-4CB8-A9F1-975C3AEC50FC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89EAD3-98CA-4F82-A3D7-0646A47F88E5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3" name="Graphic 22" descr="Magnifying glass">
              <a:extLst>
                <a:ext uri="{FF2B5EF4-FFF2-40B4-BE49-F238E27FC236}">
                  <a16:creationId xmlns:a16="http://schemas.microsoft.com/office/drawing/2014/main" id="{67C20208-854B-4556-9003-CAD4CFF5D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297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3907654" y="0"/>
            <a:ext cx="4376691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785CB2-1C8D-48CC-BC7A-19B1642AD620}"/>
              </a:ext>
            </a:extLst>
          </p:cNvPr>
          <p:cNvSpPr/>
          <p:nvPr/>
        </p:nvSpPr>
        <p:spPr>
          <a:xfrm>
            <a:off x="4038785" y="56994"/>
            <a:ext cx="879446" cy="879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Logo</a:t>
            </a:r>
            <a:endParaRPr lang="en-PH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AB49D-E5B7-49E0-ADB7-837906843A2B}"/>
              </a:ext>
            </a:extLst>
          </p:cNvPr>
          <p:cNvSpPr txBox="1"/>
          <p:nvPr/>
        </p:nvSpPr>
        <p:spPr>
          <a:xfrm>
            <a:off x="4955217" y="230226"/>
            <a:ext cx="166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AI Guided TLCs Mental Health App</a:t>
            </a:r>
            <a:endParaRPr lang="en-PH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8C060-D544-4EE7-B2F2-943740E649DE}"/>
              </a:ext>
            </a:extLst>
          </p:cNvPr>
          <p:cNvSpPr txBox="1"/>
          <p:nvPr/>
        </p:nvSpPr>
        <p:spPr>
          <a:xfrm>
            <a:off x="4918231" y="2927723"/>
            <a:ext cx="24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Welcome, [First Name] !</a:t>
            </a:r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1A93-5F58-4F30-96AD-F2A30AF2BBE3}"/>
              </a:ext>
            </a:extLst>
          </p:cNvPr>
          <p:cNvSpPr txBox="1"/>
          <p:nvPr/>
        </p:nvSpPr>
        <p:spPr>
          <a:xfrm>
            <a:off x="4478508" y="3297055"/>
            <a:ext cx="343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just need to fill-up the MHI-38 survey to get you started with your account</a:t>
            </a:r>
            <a:endParaRPr lang="en-PH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0DB91E-9612-46F7-8C3F-EECF2BC13CE4}"/>
              </a:ext>
            </a:extLst>
          </p:cNvPr>
          <p:cNvSpPr/>
          <p:nvPr/>
        </p:nvSpPr>
        <p:spPr>
          <a:xfrm>
            <a:off x="5545583" y="4309889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</a:t>
            </a:r>
            <a:endParaRPr lang="en-PH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9F1C67-1C9B-4D28-B0F6-44801EF4D987}"/>
              </a:ext>
            </a:extLst>
          </p:cNvPr>
          <p:cNvGrpSpPr/>
          <p:nvPr/>
        </p:nvGrpSpPr>
        <p:grpSpPr>
          <a:xfrm>
            <a:off x="5375187" y="1365819"/>
            <a:ext cx="1441622" cy="1441622"/>
            <a:chOff x="4649216" y="1551497"/>
            <a:chExt cx="1441622" cy="144162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AAF8FD5-CE84-4F1C-912D-A93B12ED31CE}"/>
                </a:ext>
              </a:extLst>
            </p:cNvPr>
            <p:cNvSpPr/>
            <p:nvPr/>
          </p:nvSpPr>
          <p:spPr>
            <a:xfrm>
              <a:off x="4649216" y="1551497"/>
              <a:ext cx="1441622" cy="14416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10" name="Graphic 9" descr="Checkmark">
              <a:extLst>
                <a:ext uri="{FF2B5EF4-FFF2-40B4-BE49-F238E27FC236}">
                  <a16:creationId xmlns:a16="http://schemas.microsoft.com/office/drawing/2014/main" id="{73487218-3CE3-4028-B51C-DB71BEBC7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5217" y="1828657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228B17-C676-4EF6-BB0A-D6AC9E1CE411}"/>
              </a:ext>
            </a:extLst>
          </p:cNvPr>
          <p:cNvSpPr txBox="1"/>
          <p:nvPr/>
        </p:nvSpPr>
        <p:spPr>
          <a:xfrm>
            <a:off x="461639" y="455382"/>
            <a:ext cx="260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LANDING PAGE FOR FIRST TIME USER LOG IN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0452896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940"/>
              </p:ext>
            </p:extLst>
          </p:nvPr>
        </p:nvGraphicFramePr>
        <p:xfrm>
          <a:off x="252766" y="1039801"/>
          <a:ext cx="241522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MH Experts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69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88456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2AAB17CB-D822-47C9-BBEF-3047AEF7330A}"/>
              </a:ext>
            </a:extLst>
          </p:cNvPr>
          <p:cNvGraphicFramePr>
            <a:graphicFrameLocks noGrp="1"/>
          </p:cNvGraphicFramePr>
          <p:nvPr/>
        </p:nvGraphicFramePr>
        <p:xfrm>
          <a:off x="3239363" y="1358858"/>
          <a:ext cx="85590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Tolentino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Salva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Bayudan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Alma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Capin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Macose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Nakar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Mental Health Experts/ Registered Guidance Counselor</a:t>
            </a:r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5CE5A-1BAD-4B65-9FF5-B54638684D8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61139DCF-4B8F-4526-9BAD-66AE622C0973}"/>
              </a:ext>
            </a:extLst>
          </p:cNvPr>
          <p:cNvGraphicFramePr>
            <a:graphicFrameLocks noGrp="1"/>
          </p:cNvGraphicFramePr>
          <p:nvPr/>
        </p:nvGraphicFramePr>
        <p:xfrm>
          <a:off x="3265538" y="262402"/>
          <a:ext cx="8665591" cy="587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9783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392580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338345">
                <a:tc>
                  <a:txBody>
                    <a:bodyPr/>
                    <a:lstStyle/>
                    <a:p>
                      <a:r>
                        <a:rPr lang="en-US" sz="1400" dirty="0"/>
                        <a:t>Add Mental Health Experts/Registered Guidance Counselor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Full Name</a:t>
                      </a:r>
                      <a:endParaRPr lang="en-PH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356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Address</a:t>
                      </a:r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Country: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92950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Province: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75306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Municipality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4642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Barangay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961042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84906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Professional License No.: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Login Credentials</a:t>
                      </a:r>
                      <a:endParaRPr lang="en-PH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99220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Password: [Can Generate Password]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6137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885FF-E8FD-4F45-945E-F855273A3E38}"/>
              </a:ext>
            </a:extLst>
          </p:cNvPr>
          <p:cNvSpPr/>
          <p:nvPr/>
        </p:nvSpPr>
        <p:spPr>
          <a:xfrm>
            <a:off x="11471982" y="242648"/>
            <a:ext cx="467252" cy="3346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X</a:t>
            </a:r>
            <a:endParaRPr lang="en-PH" sz="24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2CAEDC-2CDA-4699-8BDB-89D525419221}"/>
              </a:ext>
            </a:extLst>
          </p:cNvPr>
          <p:cNvSpPr/>
          <p:nvPr/>
        </p:nvSpPr>
        <p:spPr>
          <a:xfrm>
            <a:off x="7355560" y="6298462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SAVE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26525857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55541"/>
              </p:ext>
            </p:extLst>
          </p:nvPr>
        </p:nvGraphicFramePr>
        <p:xfrm>
          <a:off x="252766" y="1039801"/>
          <a:ext cx="241522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MH Experts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Mental Health Experts/ Registered Guidance Counselor</a:t>
            </a:r>
            <a:endParaRPr lang="en-PH"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95CEC83-1BE9-4744-929D-7F28ECB8D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555042"/>
              </p:ext>
            </p:extLst>
          </p:nvPr>
        </p:nvGraphicFramePr>
        <p:xfrm>
          <a:off x="3239363" y="1361440"/>
          <a:ext cx="84791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39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582966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42925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77623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785082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442867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2488733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Tolentino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Salva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Bayudan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Alma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Capin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Macose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Nakar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Gomez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Lebron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Curry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Message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25258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E236E09F-0AFE-4F09-B375-E52093E223C0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2DA159-315A-45C4-8405-62FB3A474773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3" name="Graphic 22" descr="Magnifying glass">
              <a:extLst>
                <a:ext uri="{FF2B5EF4-FFF2-40B4-BE49-F238E27FC236}">
                  <a16:creationId xmlns:a16="http://schemas.microsoft.com/office/drawing/2014/main" id="{7A51CC72-7488-4306-8CEC-21EDB7E6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79462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027167"/>
              </p:ext>
            </p:extLst>
          </p:nvPr>
        </p:nvGraphicFramePr>
        <p:xfrm>
          <a:off x="252766" y="1039801"/>
          <a:ext cx="241522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MH Experts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69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6470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2AAB17CB-D822-47C9-BBEF-3047AEF7330A}"/>
              </a:ext>
            </a:extLst>
          </p:cNvPr>
          <p:cNvGraphicFramePr>
            <a:graphicFrameLocks noGrp="1"/>
          </p:cNvGraphicFramePr>
          <p:nvPr/>
        </p:nvGraphicFramePr>
        <p:xfrm>
          <a:off x="3239363" y="1358858"/>
          <a:ext cx="85590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Tolentino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Salva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Bayudan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Alma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Capin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Macose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Nakar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Mental Health Experts/ Registered Guidance Counselor</a:t>
            </a:r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5CE5A-1BAD-4B65-9FF5-B54638684D8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61139DCF-4B8F-4526-9BAD-66AE622C0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37342"/>
              </p:ext>
            </p:extLst>
          </p:nvPr>
        </p:nvGraphicFramePr>
        <p:xfrm>
          <a:off x="3265538" y="262402"/>
          <a:ext cx="8665591" cy="587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9783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392580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338345">
                <a:tc>
                  <a:txBody>
                    <a:bodyPr/>
                    <a:lstStyle/>
                    <a:p>
                      <a:r>
                        <a:rPr lang="en-US" sz="1400" dirty="0"/>
                        <a:t>Edit Mental Health Experts/Registered Guidance Counselor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Full Name</a:t>
                      </a:r>
                      <a:endParaRPr lang="en-PH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356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Address</a:t>
                      </a:r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Country: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92950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Province: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75306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Municipality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4642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Barangay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961042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84906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Professional License No.: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Login Credentials</a:t>
                      </a:r>
                      <a:endParaRPr lang="en-PH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99220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Password: [Can Generate Password]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6137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885FF-E8FD-4F45-945E-F855273A3E38}"/>
              </a:ext>
            </a:extLst>
          </p:cNvPr>
          <p:cNvSpPr/>
          <p:nvPr/>
        </p:nvSpPr>
        <p:spPr>
          <a:xfrm>
            <a:off x="11471982" y="242648"/>
            <a:ext cx="467252" cy="3346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X</a:t>
            </a:r>
            <a:endParaRPr lang="en-PH" sz="24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2CAEDC-2CDA-4699-8BDB-89D525419221}"/>
              </a:ext>
            </a:extLst>
          </p:cNvPr>
          <p:cNvSpPr/>
          <p:nvPr/>
        </p:nvSpPr>
        <p:spPr>
          <a:xfrm>
            <a:off x="7355560" y="6298462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SAVE</a:t>
            </a:r>
            <a:endParaRPr lang="en-PH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04858-37CB-4CAD-B544-87FD9229DDCA}"/>
              </a:ext>
            </a:extLst>
          </p:cNvPr>
          <p:cNvSpPr txBox="1"/>
          <p:nvPr/>
        </p:nvSpPr>
        <p:spPr>
          <a:xfrm>
            <a:off x="6332969" y="5541063"/>
            <a:ext cx="47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the MH Expert forgot his/her password, we Edit his/her profile to generate new password </a:t>
            </a:r>
            <a:endParaRPr lang="en-P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04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609763"/>
              </p:ext>
            </p:extLst>
          </p:nvPr>
        </p:nvGraphicFramePr>
        <p:xfrm>
          <a:off x="252766" y="1039801"/>
          <a:ext cx="241522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MH Experts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Mental Health Experts/ Registered Guidance Counselor</a:t>
            </a:r>
            <a:endParaRPr lang="en-PH"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95CEC83-1BE9-4744-929D-7F28ECB8D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605302"/>
              </p:ext>
            </p:extLst>
          </p:nvPr>
        </p:nvGraphicFramePr>
        <p:xfrm>
          <a:off x="3239363" y="1361440"/>
          <a:ext cx="84791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39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582966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42925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77623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785082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442867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2488733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Tolentino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Salva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Bayudan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Alma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Capin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Macose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Nakar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Bryant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Lebron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Curry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Message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25258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7346854-2075-45F9-89E4-5EC63CD935C8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03014D-15B2-4ACC-A549-0A8061F8FA7F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3" name="Graphic 22" descr="Magnifying glass">
              <a:extLst>
                <a:ext uri="{FF2B5EF4-FFF2-40B4-BE49-F238E27FC236}">
                  <a16:creationId xmlns:a16="http://schemas.microsoft.com/office/drawing/2014/main" id="{931E7B5B-DD84-44F5-86B3-96F85B130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96560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82224"/>
              </p:ext>
            </p:extLst>
          </p:nvPr>
        </p:nvGraphicFramePr>
        <p:xfrm>
          <a:off x="252766" y="1039801"/>
          <a:ext cx="241522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Admin User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School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Office</a:t>
                      </a:r>
                      <a:r>
                        <a:rPr lang="en-PH" b="0" dirty="0"/>
                        <a:t> / Unit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879473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Admin </a:t>
            </a:r>
            <a:endParaRPr lang="en-PH"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95CEC83-1BE9-4744-929D-7F28ECB8D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621502"/>
              </p:ext>
            </p:extLst>
          </p:nvPr>
        </p:nvGraphicFramePr>
        <p:xfrm>
          <a:off x="3239363" y="1361440"/>
          <a:ext cx="84791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39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582966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42925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77623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785082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442867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2488733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Buencamino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Rivera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D9BA3142-58C5-4E6F-84AE-98CC769A688E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A276D7-88E7-4F2E-B97D-2A0ED3B8D843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3" name="Graphic 22" descr="Magnifying glass">
              <a:extLst>
                <a:ext uri="{FF2B5EF4-FFF2-40B4-BE49-F238E27FC236}">
                  <a16:creationId xmlns:a16="http://schemas.microsoft.com/office/drawing/2014/main" id="{15CAF2C9-804B-4333-8F91-1C41CCB4E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5886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83262"/>
              </p:ext>
            </p:extLst>
          </p:nvPr>
        </p:nvGraphicFramePr>
        <p:xfrm>
          <a:off x="252766" y="1039801"/>
          <a:ext cx="241522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Admin User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Office</a:t>
                      </a:r>
                      <a:r>
                        <a:rPr lang="en-PH" dirty="0"/>
                        <a:t> / Unit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69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65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88456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2AAB17CB-D822-47C9-BBEF-3047AEF7330A}"/>
              </a:ext>
            </a:extLst>
          </p:cNvPr>
          <p:cNvGraphicFramePr>
            <a:graphicFrameLocks noGrp="1"/>
          </p:cNvGraphicFramePr>
          <p:nvPr/>
        </p:nvGraphicFramePr>
        <p:xfrm>
          <a:off x="3239363" y="1358858"/>
          <a:ext cx="85590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Tolentino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Salva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Bayudan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Alma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Capin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Macose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Nakar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Mental Health Experts/ Registered Guidance Counselor</a:t>
            </a:r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5CE5A-1BAD-4B65-9FF5-B54638684D8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61139DCF-4B8F-4526-9BAD-66AE622C0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249563"/>
              </p:ext>
            </p:extLst>
          </p:nvPr>
        </p:nvGraphicFramePr>
        <p:xfrm>
          <a:off x="3265538" y="262402"/>
          <a:ext cx="8665591" cy="587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9783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392580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338345">
                <a:tc>
                  <a:txBody>
                    <a:bodyPr/>
                    <a:lstStyle/>
                    <a:p>
                      <a:r>
                        <a:rPr lang="en-US" sz="1400" dirty="0"/>
                        <a:t>Add Admin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Full Name</a:t>
                      </a:r>
                      <a:endParaRPr lang="en-PH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356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Address</a:t>
                      </a:r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Country: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92950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Province: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75306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Municipality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4642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Barangay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961042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84906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Professional License No.: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Login Credentials</a:t>
                      </a:r>
                      <a:endParaRPr lang="en-PH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99220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Password: [Can Generate Password]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6137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885FF-E8FD-4F45-945E-F855273A3E38}"/>
              </a:ext>
            </a:extLst>
          </p:cNvPr>
          <p:cNvSpPr/>
          <p:nvPr/>
        </p:nvSpPr>
        <p:spPr>
          <a:xfrm>
            <a:off x="11471982" y="242648"/>
            <a:ext cx="467252" cy="3346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X</a:t>
            </a:r>
            <a:endParaRPr lang="en-PH" sz="24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2CAEDC-2CDA-4699-8BDB-89D525419221}"/>
              </a:ext>
            </a:extLst>
          </p:cNvPr>
          <p:cNvSpPr/>
          <p:nvPr/>
        </p:nvSpPr>
        <p:spPr>
          <a:xfrm>
            <a:off x="7355560" y="6298462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SAVE</a:t>
            </a:r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15692860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745782"/>
              </p:ext>
            </p:extLst>
          </p:nvPr>
        </p:nvGraphicFramePr>
        <p:xfrm>
          <a:off x="252766" y="1039801"/>
          <a:ext cx="241522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Admin User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Office</a:t>
                      </a:r>
                      <a:r>
                        <a:rPr lang="en-PH" dirty="0"/>
                        <a:t> / Unit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7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Admin </a:t>
            </a:r>
            <a:endParaRPr lang="en-PH"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95CEC83-1BE9-4744-929D-7F28ECB8D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54455"/>
              </p:ext>
            </p:extLst>
          </p:nvPr>
        </p:nvGraphicFramePr>
        <p:xfrm>
          <a:off x="3239363" y="1361440"/>
          <a:ext cx="84791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39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582966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42925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77623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785082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442867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2488733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Buencamino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Rivera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Enriquez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Alexis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Roxas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15012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B93F6-0497-4492-B4E0-43A6971808EC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87AAAF-44DD-44FE-9A45-BFAF24B3AF9A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3" name="Graphic 22" descr="Magnifying glass">
              <a:extLst>
                <a:ext uri="{FF2B5EF4-FFF2-40B4-BE49-F238E27FC236}">
                  <a16:creationId xmlns:a16="http://schemas.microsoft.com/office/drawing/2014/main" id="{6E2ABAF3-576D-4E57-A2D6-053C55B57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59628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462827"/>
              </p:ext>
            </p:extLst>
          </p:nvPr>
        </p:nvGraphicFramePr>
        <p:xfrm>
          <a:off x="252766" y="1039801"/>
          <a:ext cx="241522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Admin User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School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Office</a:t>
                      </a:r>
                      <a:r>
                        <a:rPr lang="en-PH" dirty="0"/>
                        <a:t> / Unit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69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8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6470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2AAB17CB-D822-47C9-BBEF-3047AEF7330A}"/>
              </a:ext>
            </a:extLst>
          </p:cNvPr>
          <p:cNvGraphicFramePr>
            <a:graphicFrameLocks noGrp="1"/>
          </p:cNvGraphicFramePr>
          <p:nvPr/>
        </p:nvGraphicFramePr>
        <p:xfrm>
          <a:off x="3239363" y="1358858"/>
          <a:ext cx="85590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035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1979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2668965529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961798407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3321550565"/>
                    </a:ext>
                  </a:extLst>
                </a:gridCol>
                <a:gridCol w="739609">
                  <a:extLst>
                    <a:ext uri="{9D8B030D-6E8A-4147-A177-3AD203B41FA5}">
                      <a16:colId xmlns:a16="http://schemas.microsoft.com/office/drawing/2014/main" val="378902"/>
                    </a:ext>
                  </a:extLst>
                </a:gridCol>
                <a:gridCol w="1577464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Name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Middle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Gender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Tolentino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Salva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Sultan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Message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Bayudan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Alma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Capin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Female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4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Macose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Von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Nakar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Male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Message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22414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Mental Health Experts/ Registered Guidance Counselor</a:t>
            </a:r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5CE5A-1BAD-4B65-9FF5-B54638684D8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61139DCF-4B8F-4526-9BAD-66AE622C0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131649"/>
              </p:ext>
            </p:extLst>
          </p:nvPr>
        </p:nvGraphicFramePr>
        <p:xfrm>
          <a:off x="3265538" y="262402"/>
          <a:ext cx="8665591" cy="587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9783">
                  <a:extLst>
                    <a:ext uri="{9D8B030D-6E8A-4147-A177-3AD203B41FA5}">
                      <a16:colId xmlns:a16="http://schemas.microsoft.com/office/drawing/2014/main" val="2075886360"/>
                    </a:ext>
                  </a:extLst>
                </a:gridCol>
                <a:gridCol w="3925808">
                  <a:extLst>
                    <a:ext uri="{9D8B030D-6E8A-4147-A177-3AD203B41FA5}">
                      <a16:colId xmlns:a16="http://schemas.microsoft.com/office/drawing/2014/main" val="2169306913"/>
                    </a:ext>
                  </a:extLst>
                </a:gridCol>
              </a:tblGrid>
              <a:tr h="338345">
                <a:tc>
                  <a:txBody>
                    <a:bodyPr/>
                    <a:lstStyle/>
                    <a:p>
                      <a:r>
                        <a:rPr lang="en-US" sz="1400" dirty="0"/>
                        <a:t>Edit Admin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7292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Full Name</a:t>
                      </a:r>
                      <a:endParaRPr lang="en-PH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356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Last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31831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First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76533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Middle Name: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02259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Gender: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46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Address</a:t>
                      </a:r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201439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Country: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592950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Province: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775306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Municipality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4642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Barangay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961042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84906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Birthday: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608547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Age: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8154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Contact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6299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005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Guardians/Emergency Contact Person Number: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0701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dirty="0"/>
                        <a:t>Professional License No.: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11595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r>
                        <a:rPr lang="en-US" sz="1200" b="1" dirty="0"/>
                        <a:t>Login Credentials</a:t>
                      </a:r>
                      <a:endParaRPr lang="en-PH" sz="12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sz="12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38611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Email Address: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992208"/>
                  </a:ext>
                </a:extLst>
              </a:tr>
              <a:tr h="276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Password: [Can Generate Password]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6137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41885FF-E8FD-4F45-945E-F855273A3E38}"/>
              </a:ext>
            </a:extLst>
          </p:cNvPr>
          <p:cNvSpPr/>
          <p:nvPr/>
        </p:nvSpPr>
        <p:spPr>
          <a:xfrm>
            <a:off x="11471982" y="242648"/>
            <a:ext cx="467252" cy="3346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X</a:t>
            </a:r>
            <a:endParaRPr lang="en-PH" sz="24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2CAEDC-2CDA-4699-8BDB-89D525419221}"/>
              </a:ext>
            </a:extLst>
          </p:cNvPr>
          <p:cNvSpPr/>
          <p:nvPr/>
        </p:nvSpPr>
        <p:spPr>
          <a:xfrm>
            <a:off x="7355560" y="6298462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SAVE</a:t>
            </a:r>
            <a:endParaRPr lang="en-PH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04858-37CB-4CAD-B544-87FD9229DDCA}"/>
              </a:ext>
            </a:extLst>
          </p:cNvPr>
          <p:cNvSpPr txBox="1"/>
          <p:nvPr/>
        </p:nvSpPr>
        <p:spPr>
          <a:xfrm>
            <a:off x="6332969" y="5541063"/>
            <a:ext cx="47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If the Admin forgot his/her password, we Edit his/her profile to generate new password </a:t>
            </a:r>
            <a:endParaRPr lang="en-P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736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12767"/>
              </p:ext>
            </p:extLst>
          </p:nvPr>
        </p:nvGraphicFramePr>
        <p:xfrm>
          <a:off x="252766" y="1039801"/>
          <a:ext cx="241522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School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</a:t>
                      </a:r>
                      <a:r>
                        <a:rPr lang="en-US" sz="1400" b="1" dirty="0"/>
                        <a:t>List of School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List of Courses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0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Office</a:t>
                      </a:r>
                      <a:r>
                        <a:rPr lang="en-PH" dirty="0"/>
                        <a:t> / Unit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69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19208" y="5734975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School</a:t>
            </a:r>
            <a:endParaRPr lang="en-PH"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95CEC83-1BE9-4744-929D-7F28ECB8D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48807"/>
              </p:ext>
            </p:extLst>
          </p:nvPr>
        </p:nvGraphicFramePr>
        <p:xfrm>
          <a:off x="3239363" y="1361440"/>
          <a:ext cx="847916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957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5506720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2381483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 OF AGRICULTURE AND AQUATIC SCIENCES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 OF ARTS AND SCIENCES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1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SCHOOL OF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403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SCHOOL OF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9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 OF FORESTRY AND ENVIRONMENTAL SCIENCES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8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SCHOOL OF INDUSTRIAL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8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SCHOOL OF INFORMATION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53774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61257-B0E9-4DD2-939B-0CEEC0B18A90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9CAA62-A661-4D45-811A-50585CED6FE2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3" name="Graphic 22" descr="Magnifying glass">
              <a:extLst>
                <a:ext uri="{FF2B5EF4-FFF2-40B4-BE49-F238E27FC236}">
                  <a16:creationId xmlns:a16="http://schemas.microsoft.com/office/drawing/2014/main" id="{2435BE8B-DDF8-4498-A0D2-A562C295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698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2060CE-60D5-4827-8BBA-9F454AE83947}"/>
              </a:ext>
            </a:extLst>
          </p:cNvPr>
          <p:cNvSpPr/>
          <p:nvPr/>
        </p:nvSpPr>
        <p:spPr>
          <a:xfrm>
            <a:off x="0" y="0"/>
            <a:ext cx="2920753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97A0E4E-243D-4739-89DA-96CB74D2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389746"/>
              </p:ext>
            </p:extLst>
          </p:nvPr>
        </p:nvGraphicFramePr>
        <p:xfrm>
          <a:off x="252766" y="1039801"/>
          <a:ext cx="241522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220">
                  <a:extLst>
                    <a:ext uri="{9D8B030D-6E8A-4147-A177-3AD203B41FA5}">
                      <a16:colId xmlns:a16="http://schemas.microsoft.com/office/drawing/2014/main" val="904122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Dashboard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7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Referral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8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MH Experts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8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Admin User</a:t>
                      </a: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1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School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List of School</a:t>
                      </a:r>
                      <a:endParaRPr lang="en-PH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8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     </a:t>
                      </a:r>
                      <a:r>
                        <a:rPr lang="en-US" sz="1400" b="1" dirty="0"/>
                        <a:t>List of Courses</a:t>
                      </a:r>
                      <a:endParaRPr lang="en-PH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0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Office</a:t>
                      </a:r>
                      <a:r>
                        <a:rPr lang="en-PH" dirty="0"/>
                        <a:t> / Unit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2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Activity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0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16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Settings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6923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13E2E-F10F-4AF1-A581-ED932BA5363C}"/>
              </a:ext>
            </a:extLst>
          </p:cNvPr>
          <p:cNvGrpSpPr/>
          <p:nvPr/>
        </p:nvGrpSpPr>
        <p:grpSpPr>
          <a:xfrm>
            <a:off x="112819" y="101227"/>
            <a:ext cx="2674769" cy="804296"/>
            <a:chOff x="112819" y="101227"/>
            <a:chExt cx="2674769" cy="8042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123990-2B68-44D5-9292-0601CFDA1038}"/>
                </a:ext>
              </a:extLst>
            </p:cNvPr>
            <p:cNvSpPr/>
            <p:nvPr/>
          </p:nvSpPr>
          <p:spPr>
            <a:xfrm>
              <a:off x="112819" y="101227"/>
              <a:ext cx="661634" cy="6616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Logo</a:t>
              </a:r>
              <a:endParaRPr lang="en-PH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301B48-97B8-454C-8B9A-B3D087DBC84D}"/>
                </a:ext>
              </a:extLst>
            </p:cNvPr>
            <p:cNvSpPr txBox="1"/>
            <p:nvPr/>
          </p:nvSpPr>
          <p:spPr>
            <a:xfrm>
              <a:off x="887272" y="170434"/>
              <a:ext cx="166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AI Guided TLCs Mental Health App</a:t>
              </a:r>
              <a:endParaRPr lang="en-PH" sz="1400" b="1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7CAFD0-11B9-477E-B6E1-A9BCC8ABF3A7}"/>
                </a:ext>
              </a:extLst>
            </p:cNvPr>
            <p:cNvCxnSpPr/>
            <p:nvPr/>
          </p:nvCxnSpPr>
          <p:spPr>
            <a:xfrm>
              <a:off x="112819" y="905523"/>
              <a:ext cx="26747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6545B3-ADF4-4F16-B7B9-89DC3B264C33}"/>
              </a:ext>
            </a:extLst>
          </p:cNvPr>
          <p:cNvSpPr txBox="1"/>
          <p:nvPr/>
        </p:nvSpPr>
        <p:spPr>
          <a:xfrm>
            <a:off x="9472473" y="101227"/>
            <a:ext cx="243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Inbox [</a:t>
            </a:r>
            <a:r>
              <a:rPr lang="en-US" sz="1200" b="1" dirty="0">
                <a:solidFill>
                  <a:srgbClr val="C00000"/>
                </a:solidFill>
              </a:rPr>
              <a:t>2</a:t>
            </a:r>
            <a:r>
              <a:rPr lang="en-US" sz="1200" dirty="0"/>
              <a:t>] | Notifications [</a:t>
            </a:r>
            <a:r>
              <a:rPr lang="en-US" sz="1200" b="1" dirty="0">
                <a:solidFill>
                  <a:srgbClr val="C00000"/>
                </a:solidFill>
              </a:rPr>
              <a:t>20</a:t>
            </a:r>
            <a:r>
              <a:rPr lang="en-US" sz="1200" dirty="0"/>
              <a:t>]</a:t>
            </a:r>
            <a:endParaRPr lang="en-PH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010E45-B843-4036-B66C-55FA415B518C}"/>
              </a:ext>
            </a:extLst>
          </p:cNvPr>
          <p:cNvSpPr/>
          <p:nvPr/>
        </p:nvSpPr>
        <p:spPr>
          <a:xfrm>
            <a:off x="10617692" y="523783"/>
            <a:ext cx="1100831" cy="33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ADD</a:t>
            </a:r>
            <a:endParaRPr lang="en-P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29726-9134-48AA-85B9-43F3D03B6BCA}"/>
              </a:ext>
            </a:extLst>
          </p:cNvPr>
          <p:cNvSpPr txBox="1"/>
          <p:nvPr/>
        </p:nvSpPr>
        <p:spPr>
          <a:xfrm>
            <a:off x="9428084" y="6227282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Pagination 1 2 3 4…</a:t>
            </a:r>
            <a:endParaRPr lang="en-P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B3C4B-686C-42E5-A78A-0AEAC4E56575}"/>
              </a:ext>
            </a:extLst>
          </p:cNvPr>
          <p:cNvSpPr txBox="1"/>
          <p:nvPr/>
        </p:nvSpPr>
        <p:spPr>
          <a:xfrm>
            <a:off x="3239363" y="986534"/>
            <a:ext cx="595093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List of Courses Associated with School</a:t>
            </a:r>
            <a:endParaRPr lang="en-PH"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95CEC83-1BE9-4744-929D-7F28ECB8D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010078"/>
              </p:ext>
            </p:extLst>
          </p:nvPr>
        </p:nvGraphicFramePr>
        <p:xfrm>
          <a:off x="3239363" y="1361440"/>
          <a:ext cx="8479161" cy="45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77">
                  <a:extLst>
                    <a:ext uri="{9D8B030D-6E8A-4147-A177-3AD203B41FA5}">
                      <a16:colId xmlns:a16="http://schemas.microsoft.com/office/drawing/2014/main" val="3062335299"/>
                    </a:ext>
                  </a:extLst>
                </a:gridCol>
                <a:gridCol w="3288736">
                  <a:extLst>
                    <a:ext uri="{9D8B030D-6E8A-4147-A177-3AD203B41FA5}">
                      <a16:colId xmlns:a16="http://schemas.microsoft.com/office/drawing/2014/main" val="3408718459"/>
                    </a:ext>
                  </a:extLst>
                </a:gridCol>
                <a:gridCol w="3338536">
                  <a:extLst>
                    <a:ext uri="{9D8B030D-6E8A-4147-A177-3AD203B41FA5}">
                      <a16:colId xmlns:a16="http://schemas.microsoft.com/office/drawing/2014/main" val="21083052"/>
                    </a:ext>
                  </a:extLst>
                </a:gridCol>
                <a:gridCol w="1443812">
                  <a:extLst>
                    <a:ext uri="{9D8B030D-6E8A-4147-A177-3AD203B41FA5}">
                      <a16:colId xmlns:a16="http://schemas.microsoft.com/office/drawing/2014/main" val="1266791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Courses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</a:t>
                      </a:r>
                      <a:endParaRPr lang="en-P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5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Bachelor of Science in Agriculture major in Animal Science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 OF AGRICULTURE AND AQUATIC SCIENCES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6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Bachelor of Science in Agriculture major in Crop Science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SCHOOL OF AGRICULTURE AND AQUATIC SCIENCES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View</a:t>
                      </a:r>
                      <a:r>
                        <a:rPr lang="en-US" sz="1200" dirty="0"/>
                        <a:t> |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accent2"/>
                          </a:solidFill>
                        </a:rPr>
                        <a:t>Edit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|</a:t>
                      </a:r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Delete </a:t>
                      </a:r>
                      <a:endParaRPr lang="en-PH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31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Bachelor of Science in Fisheries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SCHOOL OF AGRICULTURE AND AQUATIC SCIENCES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403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Bachelor of Science in Hospitality Management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 OF ARTS AND SCIENCES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92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Bachelor of Science in Tourism Management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 OF ARTS AND SCIENCES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8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Bachelor of Arts in Political Science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 OF ARTS AND SCIENCES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8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Bachelor in Industrial Technology major in Automotive Engineering Technology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SCHOOL OF INDUSTRIAL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5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Bachelor in Industrial Technology major in Electrical Engineering Technology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SCHOOL OF INDUSTRIAL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05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Bachelor in Industrial Technology major in Civil Engineering Technology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SCHOOL OF INDUSTRIAL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19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Bachelor in Industrial Technology major in Food Technology</a:t>
                      </a:r>
                      <a:endParaRPr lang="en-P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dirty="0"/>
                        <a:t>SCHOOL OF INDUSTRIAL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View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Edit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|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Delete </a:t>
                      </a:r>
                      <a:endParaRPr kumimoji="0" lang="en-PH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81490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4103A4F-0502-4487-B44D-C2D4FE517458}"/>
              </a:ext>
            </a:extLst>
          </p:cNvPr>
          <p:cNvGrpSpPr/>
          <p:nvPr/>
        </p:nvGrpSpPr>
        <p:grpSpPr>
          <a:xfrm>
            <a:off x="9419208" y="1039801"/>
            <a:ext cx="2379216" cy="300361"/>
            <a:chOff x="9419208" y="1039801"/>
            <a:chExt cx="2379216" cy="30036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7C6517-CEA3-447B-B787-221005A30C06}"/>
                </a:ext>
              </a:extLst>
            </p:cNvPr>
            <p:cNvSpPr/>
            <p:nvPr/>
          </p:nvSpPr>
          <p:spPr>
            <a:xfrm>
              <a:off x="9419208" y="1039801"/>
              <a:ext cx="2379216" cy="2769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Search…</a:t>
              </a:r>
              <a:endParaRPr lang="en-PH" sz="1200" dirty="0">
                <a:solidFill>
                  <a:schemeClr val="tx1"/>
                </a:solidFill>
              </a:endParaRPr>
            </a:p>
          </p:txBody>
        </p:sp>
        <p:pic>
          <p:nvPicPr>
            <p:cNvPr id="23" name="Graphic 22" descr="Magnifying glass">
              <a:extLst>
                <a:ext uri="{FF2B5EF4-FFF2-40B4-BE49-F238E27FC236}">
                  <a16:creationId xmlns:a16="http://schemas.microsoft.com/office/drawing/2014/main" id="{178E1223-AC55-4718-A2CD-F65BF17D4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18162" y="1039801"/>
              <a:ext cx="300361" cy="300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86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5770</TotalTime>
  <Words>11360</Words>
  <Application>Microsoft Office PowerPoint</Application>
  <PresentationFormat>Widescreen</PresentationFormat>
  <Paragraphs>3791</Paragraphs>
  <Slides>105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Verdana</vt:lpstr>
      <vt:lpstr>Office Theme</vt:lpstr>
      <vt:lpstr>User 2 and 3 (END-USERS) Student and Faculty/Staff/Employees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Dashboard 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User1 – Mental Health Experts / Guidance Counselor  Dashboard 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 Admin Dashboard 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ASCOT</dc:creator>
  <cp:lastModifiedBy>King Alvin P. Grospe</cp:lastModifiedBy>
  <cp:revision>158</cp:revision>
  <dcterms:created xsi:type="dcterms:W3CDTF">2023-06-09T22:08:05Z</dcterms:created>
  <dcterms:modified xsi:type="dcterms:W3CDTF">2023-08-09T12:50:42Z</dcterms:modified>
</cp:coreProperties>
</file>